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01" r:id="rId2"/>
    <p:sldId id="591" r:id="rId3"/>
    <p:sldId id="724" r:id="rId4"/>
    <p:sldId id="521" r:id="rId5"/>
    <p:sldId id="570" r:id="rId6"/>
    <p:sldId id="594" r:id="rId7"/>
    <p:sldId id="596" r:id="rId8"/>
    <p:sldId id="595" r:id="rId9"/>
    <p:sldId id="597" r:id="rId10"/>
    <p:sldId id="623" r:id="rId11"/>
    <p:sldId id="624" r:id="rId12"/>
    <p:sldId id="725" r:id="rId13"/>
    <p:sldId id="625" r:id="rId14"/>
    <p:sldId id="598" r:id="rId15"/>
    <p:sldId id="643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726" r:id="rId24"/>
    <p:sldId id="608" r:id="rId25"/>
    <p:sldId id="609" r:id="rId26"/>
    <p:sldId id="644" r:id="rId27"/>
    <p:sldId id="610" r:id="rId28"/>
    <p:sldId id="617" r:id="rId29"/>
    <p:sldId id="618" r:id="rId30"/>
    <p:sldId id="619" r:id="rId31"/>
    <p:sldId id="621" r:id="rId32"/>
    <p:sldId id="622" r:id="rId33"/>
    <p:sldId id="641" r:id="rId34"/>
    <p:sldId id="727" r:id="rId35"/>
    <p:sldId id="635" r:id="rId36"/>
    <p:sldId id="636" r:id="rId37"/>
    <p:sldId id="637" r:id="rId38"/>
    <p:sldId id="638" r:id="rId39"/>
    <p:sldId id="639" r:id="rId40"/>
    <p:sldId id="640" r:id="rId41"/>
    <p:sldId id="642" r:id="rId42"/>
    <p:sldId id="645" r:id="rId43"/>
    <p:sldId id="647" r:id="rId44"/>
    <p:sldId id="648" r:id="rId45"/>
    <p:sldId id="649" r:id="rId46"/>
    <p:sldId id="646" r:id="rId47"/>
    <p:sldId id="658" r:id="rId48"/>
    <p:sldId id="657" r:id="rId49"/>
    <p:sldId id="659" r:id="rId50"/>
    <p:sldId id="660" r:id="rId51"/>
    <p:sldId id="656" r:id="rId52"/>
    <p:sldId id="728" r:id="rId53"/>
    <p:sldId id="655" r:id="rId54"/>
    <p:sldId id="650" r:id="rId55"/>
    <p:sldId id="651" r:id="rId56"/>
    <p:sldId id="652" r:id="rId57"/>
    <p:sldId id="653" r:id="rId58"/>
    <p:sldId id="654" r:id="rId59"/>
    <p:sldId id="665" r:id="rId60"/>
    <p:sldId id="661" r:id="rId61"/>
    <p:sldId id="662" r:id="rId62"/>
    <p:sldId id="663" r:id="rId63"/>
    <p:sldId id="664" r:id="rId64"/>
    <p:sldId id="666" r:id="rId65"/>
    <p:sldId id="667" r:id="rId66"/>
    <p:sldId id="676" r:id="rId67"/>
    <p:sldId id="677" r:id="rId68"/>
    <p:sldId id="678" r:id="rId69"/>
    <p:sldId id="679" r:id="rId70"/>
    <p:sldId id="680" r:id="rId71"/>
    <p:sldId id="681" r:id="rId72"/>
    <p:sldId id="682" r:id="rId73"/>
    <p:sldId id="683" r:id="rId74"/>
    <p:sldId id="686" r:id="rId75"/>
    <p:sldId id="687" r:id="rId76"/>
    <p:sldId id="693" r:id="rId77"/>
    <p:sldId id="694" r:id="rId78"/>
    <p:sldId id="695" r:id="rId79"/>
    <p:sldId id="688" r:id="rId80"/>
    <p:sldId id="713" r:id="rId81"/>
    <p:sldId id="714" r:id="rId82"/>
    <p:sldId id="729" r:id="rId83"/>
    <p:sldId id="730" r:id="rId84"/>
  </p:sldIdLst>
  <p:sldSz cx="9144000" cy="5143500" type="screen16x9"/>
  <p:notesSz cx="6858000" cy="9144000"/>
  <p:custDataLst>
    <p:tags r:id="rId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1" autoAdjust="0"/>
    <p:restoredTop sz="95160" autoAdjust="0"/>
  </p:normalViewPr>
  <p:slideViewPr>
    <p:cSldViewPr snapToGrid="0">
      <p:cViewPr>
        <p:scale>
          <a:sx n="90" d="100"/>
          <a:sy n="90" d="100"/>
        </p:scale>
        <p:origin x="1337" y="2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59926-7688-1849-AE9C-599A9672BCBA}" type="doc">
      <dgm:prSet loTypeId="urn:microsoft.com/office/officeart/2005/8/layout/hProcess4" loCatId="" qsTypeId="urn:microsoft.com/office/officeart/2005/8/quickstyle/simple1" qsCatId="simple" csTypeId="urn:microsoft.com/office/officeart/2005/8/colors/colorful1" csCatId="colorful" phldr="1"/>
      <dgm:spPr/>
    </dgm:pt>
    <dgm:pt modelId="{833B1DEE-7F72-9246-8FD8-BC852CE35CC9}">
      <dgm:prSet phldrT="[文本]"/>
      <dgm:spPr/>
      <dgm:t>
        <a:bodyPr/>
        <a:lstStyle/>
        <a:p>
          <a:r>
            <a:rPr lang="zh-CN" altLang="en-US" dirty="0"/>
            <a:t>数据获取</a:t>
          </a:r>
        </a:p>
      </dgm:t>
    </dgm:pt>
    <dgm:pt modelId="{B978D1CD-A1DA-CF46-8621-67B8D60750F1}" type="parTrans" cxnId="{7E59E897-608F-3A47-9B7A-4205BE11696A}">
      <dgm:prSet/>
      <dgm:spPr/>
      <dgm:t>
        <a:bodyPr/>
        <a:lstStyle/>
        <a:p>
          <a:endParaRPr lang="zh-CN" altLang="en-US"/>
        </a:p>
      </dgm:t>
    </dgm:pt>
    <dgm:pt modelId="{FECCF492-001F-F240-9F6C-1978B4716F0F}" type="sibTrans" cxnId="{7E59E897-608F-3A47-9B7A-4205BE11696A}">
      <dgm:prSet/>
      <dgm:spPr/>
      <dgm:t>
        <a:bodyPr/>
        <a:lstStyle/>
        <a:p>
          <a:endParaRPr lang="zh-CN" altLang="en-US"/>
        </a:p>
      </dgm:t>
    </dgm:pt>
    <dgm:pt modelId="{0116DF6C-A155-4149-AB47-728336A47087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65CDC210-3BB7-B540-A018-68179870C284}" type="parTrans" cxnId="{4B8A84DA-1DC5-0F4A-965D-02899D16F0BC}">
      <dgm:prSet/>
      <dgm:spPr/>
      <dgm:t>
        <a:bodyPr/>
        <a:lstStyle/>
        <a:p>
          <a:endParaRPr lang="zh-CN" altLang="en-US"/>
        </a:p>
      </dgm:t>
    </dgm:pt>
    <dgm:pt modelId="{F58BED02-63C3-E742-B7B0-4EAD27092D13}" type="sibTrans" cxnId="{4B8A84DA-1DC5-0F4A-965D-02899D16F0BC}">
      <dgm:prSet/>
      <dgm:spPr/>
      <dgm:t>
        <a:bodyPr/>
        <a:lstStyle/>
        <a:p>
          <a:endParaRPr lang="zh-CN" altLang="en-US"/>
        </a:p>
      </dgm:t>
    </dgm:pt>
    <dgm:pt modelId="{44500AF1-8EBA-0B4B-9D51-E060F41D95BD}">
      <dgm:prSet phldrT="[文本]"/>
      <dgm:spPr/>
      <dgm:t>
        <a:bodyPr/>
        <a:lstStyle/>
        <a:p>
          <a:r>
            <a:rPr lang="zh-CN" altLang="en-US" dirty="0"/>
            <a:t>网页抓取</a:t>
          </a:r>
        </a:p>
      </dgm:t>
    </dgm:pt>
    <dgm:pt modelId="{44B111CD-4AC1-524E-B6BC-766A95B9414C}" type="parTrans" cxnId="{740EAB13-A4E2-6E42-8C00-055AD3DB6845}">
      <dgm:prSet/>
      <dgm:spPr/>
      <dgm:t>
        <a:bodyPr/>
        <a:lstStyle/>
        <a:p>
          <a:endParaRPr lang="zh-CN" altLang="en-US"/>
        </a:p>
      </dgm:t>
    </dgm:pt>
    <dgm:pt modelId="{C82898E2-8FEC-0843-BC38-A0C16AC7CE04}" type="sibTrans" cxnId="{740EAB13-A4E2-6E42-8C00-055AD3DB6845}">
      <dgm:prSet/>
      <dgm:spPr/>
      <dgm:t>
        <a:bodyPr/>
        <a:lstStyle/>
        <a:p>
          <a:endParaRPr lang="zh-CN" altLang="en-US"/>
        </a:p>
      </dgm:t>
    </dgm:pt>
    <dgm:pt modelId="{FA07C8EC-F731-FF48-B519-A31843CA3717}">
      <dgm:prSet phldrT="[文本]"/>
      <dgm:spPr/>
      <dgm:t>
        <a:bodyPr/>
        <a:lstStyle/>
        <a:p>
          <a:r>
            <a:rPr lang="zh-CN" altLang="en-US" dirty="0"/>
            <a:t>网页解析</a:t>
          </a:r>
        </a:p>
      </dgm:t>
    </dgm:pt>
    <dgm:pt modelId="{0F0F9BC9-54F7-D842-A559-82D3B7AD4653}" type="parTrans" cxnId="{B5C36E08-D695-9345-9C36-CE693A9AD70A}">
      <dgm:prSet/>
      <dgm:spPr/>
      <dgm:t>
        <a:bodyPr/>
        <a:lstStyle/>
        <a:p>
          <a:endParaRPr lang="zh-CN" altLang="en-US"/>
        </a:p>
      </dgm:t>
    </dgm:pt>
    <dgm:pt modelId="{BA34FC4C-05F2-D349-8146-3005C5F27100}" type="sibTrans" cxnId="{B5C36E08-D695-9345-9C36-CE693A9AD70A}">
      <dgm:prSet/>
      <dgm:spPr/>
      <dgm:t>
        <a:bodyPr/>
        <a:lstStyle/>
        <a:p>
          <a:endParaRPr lang="zh-CN" altLang="en-US"/>
        </a:p>
      </dgm:t>
    </dgm:pt>
    <dgm:pt modelId="{B651ABBC-427E-5244-B07C-71F3C59F5E5E}">
      <dgm:prSet phldrT="[文本]"/>
      <dgm:spPr/>
      <dgm:t>
        <a:bodyPr/>
        <a:lstStyle/>
        <a:p>
          <a:r>
            <a:rPr lang="zh-CN" altLang="en-US" dirty="0"/>
            <a:t>中文分词</a:t>
          </a:r>
        </a:p>
      </dgm:t>
    </dgm:pt>
    <dgm:pt modelId="{B7A4B335-173A-C14C-8C18-9E5745719133}" type="parTrans" cxnId="{406BEE41-4D98-7A49-A57A-144280E7521C}">
      <dgm:prSet/>
      <dgm:spPr/>
      <dgm:t>
        <a:bodyPr/>
        <a:lstStyle/>
        <a:p>
          <a:endParaRPr lang="zh-CN" altLang="en-US"/>
        </a:p>
      </dgm:t>
    </dgm:pt>
    <dgm:pt modelId="{2785AB89-E3E7-A744-A12B-1CC92E99D52E}" type="sibTrans" cxnId="{406BEE41-4D98-7A49-A57A-144280E7521C}">
      <dgm:prSet/>
      <dgm:spPr/>
      <dgm:t>
        <a:bodyPr/>
        <a:lstStyle/>
        <a:p>
          <a:endParaRPr lang="zh-CN" altLang="en-US"/>
        </a:p>
      </dgm:t>
    </dgm:pt>
    <dgm:pt modelId="{D99DD0C5-2410-944D-82F5-76556657EC0A}">
      <dgm:prSet phldrT="[文本]"/>
      <dgm:spPr/>
      <dgm:t>
        <a:bodyPr/>
        <a:lstStyle/>
        <a:p>
          <a:r>
            <a:rPr lang="zh-CN" altLang="en-US" dirty="0"/>
            <a:t>文本分析</a:t>
          </a:r>
        </a:p>
      </dgm:t>
    </dgm:pt>
    <dgm:pt modelId="{9D0F7265-B34F-4345-864A-0A46275C629E}" type="parTrans" cxnId="{42BDDF96-0574-E147-BEBD-57FEAB7B2D61}">
      <dgm:prSet/>
      <dgm:spPr/>
      <dgm:t>
        <a:bodyPr/>
        <a:lstStyle/>
        <a:p>
          <a:endParaRPr lang="zh-CN" altLang="en-US"/>
        </a:p>
      </dgm:t>
    </dgm:pt>
    <dgm:pt modelId="{CE881428-7A05-F841-B4E0-BF7E1DDEEFF9}" type="sibTrans" cxnId="{42BDDF96-0574-E147-BEBD-57FEAB7B2D61}">
      <dgm:prSet/>
      <dgm:spPr/>
      <dgm:t>
        <a:bodyPr/>
        <a:lstStyle/>
        <a:p>
          <a:endParaRPr lang="zh-CN" altLang="en-US"/>
        </a:p>
      </dgm:t>
    </dgm:pt>
    <dgm:pt modelId="{A82678BB-F781-2C4F-AAC9-04CFD4DB88C9}">
      <dgm:prSet phldrT="[文本]"/>
      <dgm:spPr/>
      <dgm:t>
        <a:bodyPr/>
        <a:lstStyle/>
        <a:p>
          <a:r>
            <a:rPr lang="zh-CN" altLang="en-US" b="1" dirty="0">
              <a:solidFill>
                <a:srgbClr val="C00000"/>
              </a:solidFill>
            </a:rPr>
            <a:t>文本分类</a:t>
          </a:r>
        </a:p>
      </dgm:t>
    </dgm:pt>
    <dgm:pt modelId="{6FCCE503-66C3-8C42-AE4F-393FC9CBB764}" type="parTrans" cxnId="{CB43649C-FCAB-8646-8E37-5E81D0FFCFA3}">
      <dgm:prSet/>
      <dgm:spPr/>
      <dgm:t>
        <a:bodyPr/>
        <a:lstStyle/>
        <a:p>
          <a:endParaRPr lang="zh-CN" altLang="en-US"/>
        </a:p>
      </dgm:t>
    </dgm:pt>
    <dgm:pt modelId="{C7F9F490-953A-C445-A529-E15388A52E02}" type="sibTrans" cxnId="{CB43649C-FCAB-8646-8E37-5E81D0FFCFA3}">
      <dgm:prSet/>
      <dgm:spPr/>
      <dgm:t>
        <a:bodyPr/>
        <a:lstStyle/>
        <a:p>
          <a:endParaRPr lang="zh-CN" altLang="en-US"/>
        </a:p>
      </dgm:t>
    </dgm:pt>
    <dgm:pt modelId="{DD8FF1EA-B8DF-C743-BCCE-C58876BBA00E}">
      <dgm:prSet phldrT="[文本]"/>
      <dgm:spPr/>
      <dgm:t>
        <a:bodyPr/>
        <a:lstStyle/>
        <a:p>
          <a:r>
            <a:rPr lang="zh-CN" altLang="en-US" dirty="0"/>
            <a:t>文本检索</a:t>
          </a:r>
        </a:p>
      </dgm:t>
    </dgm:pt>
    <dgm:pt modelId="{5B95E0AE-FA35-7045-9D44-D3C872BA0C82}" type="parTrans" cxnId="{FA6E7569-D588-784D-9184-DAED66EBD88E}">
      <dgm:prSet/>
      <dgm:spPr/>
      <dgm:t>
        <a:bodyPr/>
        <a:lstStyle/>
        <a:p>
          <a:endParaRPr lang="zh-CN" altLang="en-US"/>
        </a:p>
      </dgm:t>
    </dgm:pt>
    <dgm:pt modelId="{AC204E78-EC04-6745-A22C-2ADF33008BC9}" type="sibTrans" cxnId="{FA6E7569-D588-784D-9184-DAED66EBD88E}">
      <dgm:prSet/>
      <dgm:spPr/>
      <dgm:t>
        <a:bodyPr/>
        <a:lstStyle/>
        <a:p>
          <a:endParaRPr lang="zh-CN" altLang="en-US"/>
        </a:p>
      </dgm:t>
    </dgm:pt>
    <dgm:pt modelId="{EED821C7-95DF-E641-97C2-133743204DB6}">
      <dgm:prSet phldrT="[文本]"/>
      <dgm:spPr/>
      <dgm:t>
        <a:bodyPr/>
        <a:lstStyle/>
        <a:p>
          <a:r>
            <a:rPr lang="zh-CN" altLang="en-US" dirty="0"/>
            <a:t>文本索引</a:t>
          </a:r>
        </a:p>
      </dgm:t>
    </dgm:pt>
    <dgm:pt modelId="{72966840-7996-834B-906C-CB84AED1F40C}" type="parTrans" cxnId="{E9A0EECF-605F-DF4A-963C-25FCB8546B7D}">
      <dgm:prSet/>
      <dgm:spPr/>
      <dgm:t>
        <a:bodyPr/>
        <a:lstStyle/>
        <a:p>
          <a:endParaRPr lang="zh-CN" altLang="en-US"/>
        </a:p>
      </dgm:t>
    </dgm:pt>
    <dgm:pt modelId="{04119EC4-1403-5D45-84B7-C76F36A9FC02}" type="sibTrans" cxnId="{E9A0EECF-605F-DF4A-963C-25FCB8546B7D}">
      <dgm:prSet/>
      <dgm:spPr/>
      <dgm:t>
        <a:bodyPr/>
        <a:lstStyle/>
        <a:p>
          <a:endParaRPr lang="zh-CN" altLang="en-US"/>
        </a:p>
      </dgm:t>
    </dgm:pt>
    <dgm:pt modelId="{06403A1A-0864-B447-B238-ED31EDF5001D}">
      <dgm:prSet phldrT="[文本]"/>
      <dgm:spPr/>
      <dgm:t>
        <a:bodyPr/>
        <a:lstStyle/>
        <a:p>
          <a:r>
            <a:rPr lang="zh-CN" altLang="en-US" dirty="0"/>
            <a:t>搜索排序</a:t>
          </a:r>
        </a:p>
      </dgm:t>
    </dgm:pt>
    <dgm:pt modelId="{3852C253-DB98-C04A-9BF7-0609DDA5E91B}" type="parTrans" cxnId="{00CF601F-1AE0-E247-AC30-E6C9840EA820}">
      <dgm:prSet/>
      <dgm:spPr/>
      <dgm:t>
        <a:bodyPr/>
        <a:lstStyle/>
        <a:p>
          <a:endParaRPr lang="zh-CN" altLang="en-US"/>
        </a:p>
      </dgm:t>
    </dgm:pt>
    <dgm:pt modelId="{E660A346-C36C-1848-B453-7FD3C7F63046}" type="sibTrans" cxnId="{00CF601F-1AE0-E247-AC30-E6C9840EA820}">
      <dgm:prSet/>
      <dgm:spPr/>
      <dgm:t>
        <a:bodyPr/>
        <a:lstStyle/>
        <a:p>
          <a:endParaRPr lang="zh-CN" altLang="en-US"/>
        </a:p>
      </dgm:t>
    </dgm:pt>
    <dgm:pt modelId="{2A1DD125-8E64-FB4E-B27D-6250CE552D84}">
      <dgm:prSet phldrT="[文本]"/>
      <dgm:spPr/>
      <dgm:t>
        <a:bodyPr/>
        <a:lstStyle/>
        <a:p>
          <a:r>
            <a:rPr lang="zh-CN" altLang="en-US" dirty="0"/>
            <a:t>文本表示</a:t>
          </a:r>
        </a:p>
      </dgm:t>
    </dgm:pt>
    <dgm:pt modelId="{E7E03099-E63D-BE46-8D39-86C1A0B448D5}" type="parTrans" cxnId="{3AC788BF-D988-0D4C-ADEF-965AC6FDA4FD}">
      <dgm:prSet/>
      <dgm:spPr/>
      <dgm:t>
        <a:bodyPr/>
        <a:lstStyle/>
        <a:p>
          <a:endParaRPr lang="zh-CN" altLang="en-US"/>
        </a:p>
      </dgm:t>
    </dgm:pt>
    <dgm:pt modelId="{1DB38D97-D14E-F14D-A6F9-71E603B4D1CC}" type="sibTrans" cxnId="{3AC788BF-D988-0D4C-ADEF-965AC6FDA4FD}">
      <dgm:prSet/>
      <dgm:spPr/>
      <dgm:t>
        <a:bodyPr/>
        <a:lstStyle/>
        <a:p>
          <a:endParaRPr lang="zh-CN" altLang="en-US"/>
        </a:p>
      </dgm:t>
    </dgm:pt>
    <dgm:pt modelId="{E5075839-91B5-7044-B058-6F21619ED097}" type="pres">
      <dgm:prSet presAssocID="{24659926-7688-1849-AE9C-599A9672BCBA}" presName="Name0" presStyleCnt="0">
        <dgm:presLayoutVars>
          <dgm:dir/>
          <dgm:animLvl val="lvl"/>
          <dgm:resizeHandles val="exact"/>
        </dgm:presLayoutVars>
      </dgm:prSet>
      <dgm:spPr/>
    </dgm:pt>
    <dgm:pt modelId="{F120307F-8B23-5B4D-B011-9FC75E4A583D}" type="pres">
      <dgm:prSet presAssocID="{24659926-7688-1849-AE9C-599A9672BCBA}" presName="tSp" presStyleCnt="0"/>
      <dgm:spPr/>
    </dgm:pt>
    <dgm:pt modelId="{4C39AE1B-49F7-384A-800E-0657AFE406BB}" type="pres">
      <dgm:prSet presAssocID="{24659926-7688-1849-AE9C-599A9672BCBA}" presName="bSp" presStyleCnt="0"/>
      <dgm:spPr/>
    </dgm:pt>
    <dgm:pt modelId="{1AA61AE4-B7D7-E344-9826-9D64F8849257}" type="pres">
      <dgm:prSet presAssocID="{24659926-7688-1849-AE9C-599A9672BCBA}" presName="process" presStyleCnt="0"/>
      <dgm:spPr/>
    </dgm:pt>
    <dgm:pt modelId="{03FF4FCA-E73F-0D4E-979A-37EEDAE8D6FB}" type="pres">
      <dgm:prSet presAssocID="{833B1DEE-7F72-9246-8FD8-BC852CE35CC9}" presName="composite1" presStyleCnt="0"/>
      <dgm:spPr/>
    </dgm:pt>
    <dgm:pt modelId="{2FFED8AC-39D2-C54C-AC92-80C7D2153AE4}" type="pres">
      <dgm:prSet presAssocID="{833B1DEE-7F72-9246-8FD8-BC852CE35CC9}" presName="dummyNode1" presStyleLbl="node1" presStyleIdx="0" presStyleCnt="4"/>
      <dgm:spPr/>
    </dgm:pt>
    <dgm:pt modelId="{A8110EEC-AD82-434C-9290-A27EF621883E}" type="pres">
      <dgm:prSet presAssocID="{833B1DEE-7F72-9246-8FD8-BC852CE35CC9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17656A-0350-9442-A0D9-4712DFB72432}" type="pres">
      <dgm:prSet presAssocID="{833B1DEE-7F72-9246-8FD8-BC852CE35CC9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13BEC-7C9C-C04F-9631-99E62CA70244}" type="pres">
      <dgm:prSet presAssocID="{833B1DEE-7F72-9246-8FD8-BC852CE35CC9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7F00A-30BA-B546-8E8A-FA8D4AE209E4}" type="pres">
      <dgm:prSet presAssocID="{833B1DEE-7F72-9246-8FD8-BC852CE35CC9}" presName="connSite1" presStyleCnt="0"/>
      <dgm:spPr/>
    </dgm:pt>
    <dgm:pt modelId="{379EEBE1-51F9-1646-B5B6-BC1E0819AB48}" type="pres">
      <dgm:prSet presAssocID="{FECCF492-001F-F240-9F6C-1978B4716F0F}" presName="Name9" presStyleLbl="sibTrans2D1" presStyleIdx="0" presStyleCnt="3"/>
      <dgm:spPr/>
      <dgm:t>
        <a:bodyPr/>
        <a:lstStyle/>
        <a:p>
          <a:endParaRPr lang="zh-CN" altLang="en-US"/>
        </a:p>
      </dgm:t>
    </dgm:pt>
    <dgm:pt modelId="{78EA44FF-EF89-8248-95B2-C80BB7EF8FA7}" type="pres">
      <dgm:prSet presAssocID="{0116DF6C-A155-4149-AB47-728336A47087}" presName="composite2" presStyleCnt="0"/>
      <dgm:spPr/>
    </dgm:pt>
    <dgm:pt modelId="{44D1863D-F201-074C-B74F-4981905D6149}" type="pres">
      <dgm:prSet presAssocID="{0116DF6C-A155-4149-AB47-728336A47087}" presName="dummyNode2" presStyleLbl="node1" presStyleIdx="0" presStyleCnt="4"/>
      <dgm:spPr/>
    </dgm:pt>
    <dgm:pt modelId="{A7B9A3F5-0CD8-9344-8718-5D9C8D970C21}" type="pres">
      <dgm:prSet presAssocID="{0116DF6C-A155-4149-AB47-728336A47087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DA2EE0-4142-7341-8D01-5F5CE72D9AD1}" type="pres">
      <dgm:prSet presAssocID="{0116DF6C-A155-4149-AB47-728336A47087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2ED394-5EF0-7445-9715-B775B3128571}" type="pres">
      <dgm:prSet presAssocID="{0116DF6C-A155-4149-AB47-728336A47087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79691C-E4BB-7A44-908C-05EAF3039001}" type="pres">
      <dgm:prSet presAssocID="{0116DF6C-A155-4149-AB47-728336A47087}" presName="connSite2" presStyleCnt="0"/>
      <dgm:spPr/>
    </dgm:pt>
    <dgm:pt modelId="{1037E3CE-7135-264D-82C3-7E2956D0F1DF}" type="pres">
      <dgm:prSet presAssocID="{F58BED02-63C3-E742-B7B0-4EAD27092D13}" presName="Name18" presStyleLbl="sibTrans2D1" presStyleIdx="1" presStyleCnt="3"/>
      <dgm:spPr/>
      <dgm:t>
        <a:bodyPr/>
        <a:lstStyle/>
        <a:p>
          <a:endParaRPr lang="zh-CN" altLang="en-US"/>
        </a:p>
      </dgm:t>
    </dgm:pt>
    <dgm:pt modelId="{3EF294AC-FB04-854B-8F3C-98E055F2836A}" type="pres">
      <dgm:prSet presAssocID="{D99DD0C5-2410-944D-82F5-76556657EC0A}" presName="composite1" presStyleCnt="0"/>
      <dgm:spPr/>
    </dgm:pt>
    <dgm:pt modelId="{4867D926-EA8D-0A4B-AD69-4BAB211159CB}" type="pres">
      <dgm:prSet presAssocID="{D99DD0C5-2410-944D-82F5-76556657EC0A}" presName="dummyNode1" presStyleLbl="node1" presStyleIdx="1" presStyleCnt="4"/>
      <dgm:spPr/>
    </dgm:pt>
    <dgm:pt modelId="{27FFE134-25C8-4844-9149-DC9D8EBE9B0B}" type="pres">
      <dgm:prSet presAssocID="{D99DD0C5-2410-944D-82F5-76556657EC0A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9B987A-7BAE-914A-9001-15147BF265EA}" type="pres">
      <dgm:prSet presAssocID="{D99DD0C5-2410-944D-82F5-76556657EC0A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C239E-E5D6-BC44-ACAB-C2E8B0678885}" type="pres">
      <dgm:prSet presAssocID="{D99DD0C5-2410-944D-82F5-76556657EC0A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1B83D0-C799-214F-8B89-D398FD3F1748}" type="pres">
      <dgm:prSet presAssocID="{D99DD0C5-2410-944D-82F5-76556657EC0A}" presName="connSite1" presStyleCnt="0"/>
      <dgm:spPr/>
    </dgm:pt>
    <dgm:pt modelId="{40716FB7-70DF-F447-9B02-C6F0E2E3363B}" type="pres">
      <dgm:prSet presAssocID="{CE881428-7A05-F841-B4E0-BF7E1DDEEFF9}" presName="Name9" presStyleLbl="sibTrans2D1" presStyleIdx="2" presStyleCnt="3"/>
      <dgm:spPr/>
      <dgm:t>
        <a:bodyPr/>
        <a:lstStyle/>
        <a:p>
          <a:endParaRPr lang="zh-CN" altLang="en-US"/>
        </a:p>
      </dgm:t>
    </dgm:pt>
    <dgm:pt modelId="{341D3FDF-8E0F-E74D-A6DE-D35BEB89FEBF}" type="pres">
      <dgm:prSet presAssocID="{DD8FF1EA-B8DF-C743-BCCE-C58876BBA00E}" presName="composite2" presStyleCnt="0"/>
      <dgm:spPr/>
    </dgm:pt>
    <dgm:pt modelId="{BEDE2A24-B59C-9444-8C14-B09AFB77DAB3}" type="pres">
      <dgm:prSet presAssocID="{DD8FF1EA-B8DF-C743-BCCE-C58876BBA00E}" presName="dummyNode2" presStyleLbl="node1" presStyleIdx="2" presStyleCnt="4"/>
      <dgm:spPr/>
    </dgm:pt>
    <dgm:pt modelId="{C36CB93B-7954-874E-B46F-76B89349002E}" type="pres">
      <dgm:prSet presAssocID="{DD8FF1EA-B8DF-C743-BCCE-C58876BBA00E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71B5DB-4FAC-0D4F-B637-0B01D1DAF4EE}" type="pres">
      <dgm:prSet presAssocID="{DD8FF1EA-B8DF-C743-BCCE-C58876BBA00E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F4225C-8C02-4340-AB5D-6F00F902940B}" type="pres">
      <dgm:prSet presAssocID="{DD8FF1EA-B8DF-C743-BCCE-C58876BBA00E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D8C511-A90B-CE47-932B-BA773FA5548C}" type="pres">
      <dgm:prSet presAssocID="{DD8FF1EA-B8DF-C743-BCCE-C58876BBA00E}" presName="connSite2" presStyleCnt="0"/>
      <dgm:spPr/>
    </dgm:pt>
  </dgm:ptLst>
  <dgm:cxnLst>
    <dgm:cxn modelId="{89579BFB-2A64-AF44-963C-643544F28242}" type="presOf" srcId="{B651ABBC-427E-5244-B07C-71F3C59F5E5E}" destId="{08DA2EE0-4142-7341-8D01-5F5CE72D9AD1}" srcOrd="1" destOrd="0" presId="urn:microsoft.com/office/officeart/2005/8/layout/hProcess4"/>
    <dgm:cxn modelId="{8D66C8A9-94F3-D541-BD42-206CC08BD6F0}" type="presOf" srcId="{24659926-7688-1849-AE9C-599A9672BCBA}" destId="{E5075839-91B5-7044-B058-6F21619ED097}" srcOrd="0" destOrd="0" presId="urn:microsoft.com/office/officeart/2005/8/layout/hProcess4"/>
    <dgm:cxn modelId="{AC02FE71-DCF5-AF41-A6A6-B4E869CA6361}" type="presOf" srcId="{D99DD0C5-2410-944D-82F5-76556657EC0A}" destId="{B30C239E-E5D6-BC44-ACAB-C2E8B0678885}" srcOrd="0" destOrd="0" presId="urn:microsoft.com/office/officeart/2005/8/layout/hProcess4"/>
    <dgm:cxn modelId="{42BDDF96-0574-E147-BEBD-57FEAB7B2D61}" srcId="{24659926-7688-1849-AE9C-599A9672BCBA}" destId="{D99DD0C5-2410-944D-82F5-76556657EC0A}" srcOrd="2" destOrd="0" parTransId="{9D0F7265-B34F-4345-864A-0A46275C629E}" sibTransId="{CE881428-7A05-F841-B4E0-BF7E1DDEEFF9}"/>
    <dgm:cxn modelId="{4B8A84DA-1DC5-0F4A-965D-02899D16F0BC}" srcId="{24659926-7688-1849-AE9C-599A9672BCBA}" destId="{0116DF6C-A155-4149-AB47-728336A47087}" srcOrd="1" destOrd="0" parTransId="{65CDC210-3BB7-B540-A018-68179870C284}" sibTransId="{F58BED02-63C3-E742-B7B0-4EAD27092D13}"/>
    <dgm:cxn modelId="{E9A0EECF-605F-DF4A-963C-25FCB8546B7D}" srcId="{DD8FF1EA-B8DF-C743-BCCE-C58876BBA00E}" destId="{EED821C7-95DF-E641-97C2-133743204DB6}" srcOrd="0" destOrd="0" parTransId="{72966840-7996-834B-906C-CB84AED1F40C}" sibTransId="{04119EC4-1403-5D45-84B7-C76F36A9FC02}"/>
    <dgm:cxn modelId="{E32D8CD7-53FA-B540-A333-CBE485CB0A24}" type="presOf" srcId="{44500AF1-8EBA-0B4B-9D51-E060F41D95BD}" destId="{A8110EEC-AD82-434C-9290-A27EF621883E}" srcOrd="0" destOrd="0" presId="urn:microsoft.com/office/officeart/2005/8/layout/hProcess4"/>
    <dgm:cxn modelId="{34A3EA4D-379E-6E41-B5F3-E5FF663A3CBF}" type="presOf" srcId="{0116DF6C-A155-4149-AB47-728336A47087}" destId="{3E2ED394-5EF0-7445-9715-B775B3128571}" srcOrd="0" destOrd="0" presId="urn:microsoft.com/office/officeart/2005/8/layout/hProcess4"/>
    <dgm:cxn modelId="{740EAB13-A4E2-6E42-8C00-055AD3DB6845}" srcId="{833B1DEE-7F72-9246-8FD8-BC852CE35CC9}" destId="{44500AF1-8EBA-0B4B-9D51-E060F41D95BD}" srcOrd="0" destOrd="0" parTransId="{44B111CD-4AC1-524E-B6BC-766A95B9414C}" sibTransId="{C82898E2-8FEC-0843-BC38-A0C16AC7CE04}"/>
    <dgm:cxn modelId="{553872ED-4CB2-9846-81C0-D259947A1C48}" type="presOf" srcId="{06403A1A-0864-B447-B238-ED31EDF5001D}" destId="{C36CB93B-7954-874E-B46F-76B89349002E}" srcOrd="0" destOrd="1" presId="urn:microsoft.com/office/officeart/2005/8/layout/hProcess4"/>
    <dgm:cxn modelId="{FA6E7569-D588-784D-9184-DAED66EBD88E}" srcId="{24659926-7688-1849-AE9C-599A9672BCBA}" destId="{DD8FF1EA-B8DF-C743-BCCE-C58876BBA00E}" srcOrd="3" destOrd="0" parTransId="{5B95E0AE-FA35-7045-9D44-D3C872BA0C82}" sibTransId="{AC204E78-EC04-6745-A22C-2ADF33008BC9}"/>
    <dgm:cxn modelId="{7E59E897-608F-3A47-9B7A-4205BE11696A}" srcId="{24659926-7688-1849-AE9C-599A9672BCBA}" destId="{833B1DEE-7F72-9246-8FD8-BC852CE35CC9}" srcOrd="0" destOrd="0" parTransId="{B978D1CD-A1DA-CF46-8621-67B8D60750F1}" sibTransId="{FECCF492-001F-F240-9F6C-1978B4716F0F}"/>
    <dgm:cxn modelId="{00CF601F-1AE0-E247-AC30-E6C9840EA820}" srcId="{DD8FF1EA-B8DF-C743-BCCE-C58876BBA00E}" destId="{06403A1A-0864-B447-B238-ED31EDF5001D}" srcOrd="1" destOrd="0" parTransId="{3852C253-DB98-C04A-9BF7-0609DDA5E91B}" sibTransId="{E660A346-C36C-1848-B453-7FD3C7F63046}"/>
    <dgm:cxn modelId="{469C8430-8E0A-C947-92CF-C0601B462A82}" type="presOf" srcId="{2A1DD125-8E64-FB4E-B27D-6250CE552D84}" destId="{C49B987A-7BAE-914A-9001-15147BF265EA}" srcOrd="1" destOrd="0" presId="urn:microsoft.com/office/officeart/2005/8/layout/hProcess4"/>
    <dgm:cxn modelId="{3437A7AE-A498-D740-98BD-C18EF7E219F4}" type="presOf" srcId="{B651ABBC-427E-5244-B07C-71F3C59F5E5E}" destId="{A7B9A3F5-0CD8-9344-8718-5D9C8D970C21}" srcOrd="0" destOrd="0" presId="urn:microsoft.com/office/officeart/2005/8/layout/hProcess4"/>
    <dgm:cxn modelId="{CB43649C-FCAB-8646-8E37-5E81D0FFCFA3}" srcId="{D99DD0C5-2410-944D-82F5-76556657EC0A}" destId="{A82678BB-F781-2C4F-AAC9-04CFD4DB88C9}" srcOrd="1" destOrd="0" parTransId="{6FCCE503-66C3-8C42-AE4F-393FC9CBB764}" sibTransId="{C7F9F490-953A-C445-A529-E15388A52E02}"/>
    <dgm:cxn modelId="{9EB24DE3-0223-B647-A460-942A6707FB87}" type="presOf" srcId="{833B1DEE-7F72-9246-8FD8-BC852CE35CC9}" destId="{E3413BEC-7C9C-C04F-9631-99E62CA70244}" srcOrd="0" destOrd="0" presId="urn:microsoft.com/office/officeart/2005/8/layout/hProcess4"/>
    <dgm:cxn modelId="{9A771967-9785-E341-98C2-69E73874EB47}" type="presOf" srcId="{EED821C7-95DF-E641-97C2-133743204DB6}" destId="{F171B5DB-4FAC-0D4F-B637-0B01D1DAF4EE}" srcOrd="1" destOrd="0" presId="urn:microsoft.com/office/officeart/2005/8/layout/hProcess4"/>
    <dgm:cxn modelId="{02B1DB7C-0E42-F742-BCC7-454497065DFD}" type="presOf" srcId="{06403A1A-0864-B447-B238-ED31EDF5001D}" destId="{F171B5DB-4FAC-0D4F-B637-0B01D1DAF4EE}" srcOrd="1" destOrd="1" presId="urn:microsoft.com/office/officeart/2005/8/layout/hProcess4"/>
    <dgm:cxn modelId="{41D82BED-BC4D-0942-B3CD-2C485A31D466}" type="presOf" srcId="{F58BED02-63C3-E742-B7B0-4EAD27092D13}" destId="{1037E3CE-7135-264D-82C3-7E2956D0F1DF}" srcOrd="0" destOrd="0" presId="urn:microsoft.com/office/officeart/2005/8/layout/hProcess4"/>
    <dgm:cxn modelId="{011A07B0-6996-9342-9A51-09BFD4CC7C0E}" type="presOf" srcId="{A82678BB-F781-2C4F-AAC9-04CFD4DB88C9}" destId="{C49B987A-7BAE-914A-9001-15147BF265EA}" srcOrd="1" destOrd="1" presId="urn:microsoft.com/office/officeart/2005/8/layout/hProcess4"/>
    <dgm:cxn modelId="{D13F1E94-98CA-C540-B2B3-6E4514B7042A}" type="presOf" srcId="{EED821C7-95DF-E641-97C2-133743204DB6}" destId="{C36CB93B-7954-874E-B46F-76B89349002E}" srcOrd="0" destOrd="0" presId="urn:microsoft.com/office/officeart/2005/8/layout/hProcess4"/>
    <dgm:cxn modelId="{BFD23F74-BF81-EB4E-B16B-1937F5119B6C}" type="presOf" srcId="{FECCF492-001F-F240-9F6C-1978B4716F0F}" destId="{379EEBE1-51F9-1646-B5B6-BC1E0819AB48}" srcOrd="0" destOrd="0" presId="urn:microsoft.com/office/officeart/2005/8/layout/hProcess4"/>
    <dgm:cxn modelId="{D78D8B89-CB60-7D4A-9B04-81E6DEE4B0DA}" type="presOf" srcId="{DD8FF1EA-B8DF-C743-BCCE-C58876BBA00E}" destId="{C0F4225C-8C02-4340-AB5D-6F00F902940B}" srcOrd="0" destOrd="0" presId="urn:microsoft.com/office/officeart/2005/8/layout/hProcess4"/>
    <dgm:cxn modelId="{72FA1138-1A66-644B-884B-4F86679A7CE1}" type="presOf" srcId="{FA07C8EC-F731-FF48-B519-A31843CA3717}" destId="{A8110EEC-AD82-434C-9290-A27EF621883E}" srcOrd="0" destOrd="1" presId="urn:microsoft.com/office/officeart/2005/8/layout/hProcess4"/>
    <dgm:cxn modelId="{B807E2A4-D727-1347-9F12-32B8EB59CF7A}" type="presOf" srcId="{44500AF1-8EBA-0B4B-9D51-E060F41D95BD}" destId="{C217656A-0350-9442-A0D9-4712DFB72432}" srcOrd="1" destOrd="0" presId="urn:microsoft.com/office/officeart/2005/8/layout/hProcess4"/>
    <dgm:cxn modelId="{B59ED324-E44A-3843-B173-30AC1CC82846}" type="presOf" srcId="{FA07C8EC-F731-FF48-B519-A31843CA3717}" destId="{C217656A-0350-9442-A0D9-4712DFB72432}" srcOrd="1" destOrd="1" presId="urn:microsoft.com/office/officeart/2005/8/layout/hProcess4"/>
    <dgm:cxn modelId="{B5C36E08-D695-9345-9C36-CE693A9AD70A}" srcId="{833B1DEE-7F72-9246-8FD8-BC852CE35CC9}" destId="{FA07C8EC-F731-FF48-B519-A31843CA3717}" srcOrd="1" destOrd="0" parTransId="{0F0F9BC9-54F7-D842-A559-82D3B7AD4653}" sibTransId="{BA34FC4C-05F2-D349-8146-3005C5F27100}"/>
    <dgm:cxn modelId="{3AC788BF-D988-0D4C-ADEF-965AC6FDA4FD}" srcId="{D99DD0C5-2410-944D-82F5-76556657EC0A}" destId="{2A1DD125-8E64-FB4E-B27D-6250CE552D84}" srcOrd="0" destOrd="0" parTransId="{E7E03099-E63D-BE46-8D39-86C1A0B448D5}" sibTransId="{1DB38D97-D14E-F14D-A6F9-71E603B4D1CC}"/>
    <dgm:cxn modelId="{406BEE41-4D98-7A49-A57A-144280E7521C}" srcId="{0116DF6C-A155-4149-AB47-728336A47087}" destId="{B651ABBC-427E-5244-B07C-71F3C59F5E5E}" srcOrd="0" destOrd="0" parTransId="{B7A4B335-173A-C14C-8C18-9E5745719133}" sibTransId="{2785AB89-E3E7-A744-A12B-1CC92E99D52E}"/>
    <dgm:cxn modelId="{61D4FECD-9B03-7D4D-A8DE-8A14D55F351A}" type="presOf" srcId="{CE881428-7A05-F841-B4E0-BF7E1DDEEFF9}" destId="{40716FB7-70DF-F447-9B02-C6F0E2E3363B}" srcOrd="0" destOrd="0" presId="urn:microsoft.com/office/officeart/2005/8/layout/hProcess4"/>
    <dgm:cxn modelId="{FD2C5896-AAB5-D644-8D7C-FF7F707545CD}" type="presOf" srcId="{A82678BB-F781-2C4F-AAC9-04CFD4DB88C9}" destId="{27FFE134-25C8-4844-9149-DC9D8EBE9B0B}" srcOrd="0" destOrd="1" presId="urn:microsoft.com/office/officeart/2005/8/layout/hProcess4"/>
    <dgm:cxn modelId="{C0637D56-2B14-C142-8796-ACA1A5F5D482}" type="presOf" srcId="{2A1DD125-8E64-FB4E-B27D-6250CE552D84}" destId="{27FFE134-25C8-4844-9149-DC9D8EBE9B0B}" srcOrd="0" destOrd="0" presId="urn:microsoft.com/office/officeart/2005/8/layout/hProcess4"/>
    <dgm:cxn modelId="{3C489B29-1330-B645-ACD8-0A93C67D62D8}" type="presParOf" srcId="{E5075839-91B5-7044-B058-6F21619ED097}" destId="{F120307F-8B23-5B4D-B011-9FC75E4A583D}" srcOrd="0" destOrd="0" presId="urn:microsoft.com/office/officeart/2005/8/layout/hProcess4"/>
    <dgm:cxn modelId="{DD19F846-C635-2741-92C0-530CFB2F25D7}" type="presParOf" srcId="{E5075839-91B5-7044-B058-6F21619ED097}" destId="{4C39AE1B-49F7-384A-800E-0657AFE406BB}" srcOrd="1" destOrd="0" presId="urn:microsoft.com/office/officeart/2005/8/layout/hProcess4"/>
    <dgm:cxn modelId="{DF0F93AA-01C4-EB4F-BCD3-45682B889ECC}" type="presParOf" srcId="{E5075839-91B5-7044-B058-6F21619ED097}" destId="{1AA61AE4-B7D7-E344-9826-9D64F8849257}" srcOrd="2" destOrd="0" presId="urn:microsoft.com/office/officeart/2005/8/layout/hProcess4"/>
    <dgm:cxn modelId="{CCB7E177-7CEC-854A-AF62-481291037EDD}" type="presParOf" srcId="{1AA61AE4-B7D7-E344-9826-9D64F8849257}" destId="{03FF4FCA-E73F-0D4E-979A-37EEDAE8D6FB}" srcOrd="0" destOrd="0" presId="urn:microsoft.com/office/officeart/2005/8/layout/hProcess4"/>
    <dgm:cxn modelId="{9057F65B-6365-9441-AA2A-A1B204F230D1}" type="presParOf" srcId="{03FF4FCA-E73F-0D4E-979A-37EEDAE8D6FB}" destId="{2FFED8AC-39D2-C54C-AC92-80C7D2153AE4}" srcOrd="0" destOrd="0" presId="urn:microsoft.com/office/officeart/2005/8/layout/hProcess4"/>
    <dgm:cxn modelId="{6CC1B13F-4BAD-B549-ABED-AB8C60718D0B}" type="presParOf" srcId="{03FF4FCA-E73F-0D4E-979A-37EEDAE8D6FB}" destId="{A8110EEC-AD82-434C-9290-A27EF621883E}" srcOrd="1" destOrd="0" presId="urn:microsoft.com/office/officeart/2005/8/layout/hProcess4"/>
    <dgm:cxn modelId="{93B6FC2B-5369-6442-BFD1-75010503F2BF}" type="presParOf" srcId="{03FF4FCA-E73F-0D4E-979A-37EEDAE8D6FB}" destId="{C217656A-0350-9442-A0D9-4712DFB72432}" srcOrd="2" destOrd="0" presId="urn:microsoft.com/office/officeart/2005/8/layout/hProcess4"/>
    <dgm:cxn modelId="{28CA183D-866F-8549-8B0E-63E2F53B4C0B}" type="presParOf" srcId="{03FF4FCA-E73F-0D4E-979A-37EEDAE8D6FB}" destId="{E3413BEC-7C9C-C04F-9631-99E62CA70244}" srcOrd="3" destOrd="0" presId="urn:microsoft.com/office/officeart/2005/8/layout/hProcess4"/>
    <dgm:cxn modelId="{DACC1296-51BA-D34F-AC6B-7CC4E81EA37B}" type="presParOf" srcId="{03FF4FCA-E73F-0D4E-979A-37EEDAE8D6FB}" destId="{E0F7F00A-30BA-B546-8E8A-FA8D4AE209E4}" srcOrd="4" destOrd="0" presId="urn:microsoft.com/office/officeart/2005/8/layout/hProcess4"/>
    <dgm:cxn modelId="{A403014E-F83E-2846-A88E-F12A7A7DD3EB}" type="presParOf" srcId="{1AA61AE4-B7D7-E344-9826-9D64F8849257}" destId="{379EEBE1-51F9-1646-B5B6-BC1E0819AB48}" srcOrd="1" destOrd="0" presId="urn:microsoft.com/office/officeart/2005/8/layout/hProcess4"/>
    <dgm:cxn modelId="{B589873E-406F-F949-BD2B-AF567731A91F}" type="presParOf" srcId="{1AA61AE4-B7D7-E344-9826-9D64F8849257}" destId="{78EA44FF-EF89-8248-95B2-C80BB7EF8FA7}" srcOrd="2" destOrd="0" presId="urn:microsoft.com/office/officeart/2005/8/layout/hProcess4"/>
    <dgm:cxn modelId="{62BF2648-4AF0-EE4E-8CBD-0CC5EB414FE8}" type="presParOf" srcId="{78EA44FF-EF89-8248-95B2-C80BB7EF8FA7}" destId="{44D1863D-F201-074C-B74F-4981905D6149}" srcOrd="0" destOrd="0" presId="urn:microsoft.com/office/officeart/2005/8/layout/hProcess4"/>
    <dgm:cxn modelId="{E1641178-B938-E945-944E-E2C00A883CB3}" type="presParOf" srcId="{78EA44FF-EF89-8248-95B2-C80BB7EF8FA7}" destId="{A7B9A3F5-0CD8-9344-8718-5D9C8D970C21}" srcOrd="1" destOrd="0" presId="urn:microsoft.com/office/officeart/2005/8/layout/hProcess4"/>
    <dgm:cxn modelId="{C6A71BE3-162E-9D45-B890-534E6F9AB66B}" type="presParOf" srcId="{78EA44FF-EF89-8248-95B2-C80BB7EF8FA7}" destId="{08DA2EE0-4142-7341-8D01-5F5CE72D9AD1}" srcOrd="2" destOrd="0" presId="urn:microsoft.com/office/officeart/2005/8/layout/hProcess4"/>
    <dgm:cxn modelId="{00C6D920-EC91-E442-A4B1-3273FFCE07AE}" type="presParOf" srcId="{78EA44FF-EF89-8248-95B2-C80BB7EF8FA7}" destId="{3E2ED394-5EF0-7445-9715-B775B3128571}" srcOrd="3" destOrd="0" presId="urn:microsoft.com/office/officeart/2005/8/layout/hProcess4"/>
    <dgm:cxn modelId="{68F5E478-842B-8F45-98DA-370FA441CFCC}" type="presParOf" srcId="{78EA44FF-EF89-8248-95B2-C80BB7EF8FA7}" destId="{5179691C-E4BB-7A44-908C-05EAF3039001}" srcOrd="4" destOrd="0" presId="urn:microsoft.com/office/officeart/2005/8/layout/hProcess4"/>
    <dgm:cxn modelId="{46B6B53B-2447-6746-95A3-D33658BEA372}" type="presParOf" srcId="{1AA61AE4-B7D7-E344-9826-9D64F8849257}" destId="{1037E3CE-7135-264D-82C3-7E2956D0F1DF}" srcOrd="3" destOrd="0" presId="urn:microsoft.com/office/officeart/2005/8/layout/hProcess4"/>
    <dgm:cxn modelId="{1CA9CECE-D5C6-D64F-BF60-6F2D118E445D}" type="presParOf" srcId="{1AA61AE4-B7D7-E344-9826-9D64F8849257}" destId="{3EF294AC-FB04-854B-8F3C-98E055F2836A}" srcOrd="4" destOrd="0" presId="urn:microsoft.com/office/officeart/2005/8/layout/hProcess4"/>
    <dgm:cxn modelId="{46C164AC-C08B-264A-AA7C-4E8C518ABFEB}" type="presParOf" srcId="{3EF294AC-FB04-854B-8F3C-98E055F2836A}" destId="{4867D926-EA8D-0A4B-AD69-4BAB211159CB}" srcOrd="0" destOrd="0" presId="urn:microsoft.com/office/officeart/2005/8/layout/hProcess4"/>
    <dgm:cxn modelId="{DBB9740F-E174-B74A-AEC6-C9D59F79B167}" type="presParOf" srcId="{3EF294AC-FB04-854B-8F3C-98E055F2836A}" destId="{27FFE134-25C8-4844-9149-DC9D8EBE9B0B}" srcOrd="1" destOrd="0" presId="urn:microsoft.com/office/officeart/2005/8/layout/hProcess4"/>
    <dgm:cxn modelId="{F7DF9C9A-F302-A54C-848E-946E69E573F4}" type="presParOf" srcId="{3EF294AC-FB04-854B-8F3C-98E055F2836A}" destId="{C49B987A-7BAE-914A-9001-15147BF265EA}" srcOrd="2" destOrd="0" presId="urn:microsoft.com/office/officeart/2005/8/layout/hProcess4"/>
    <dgm:cxn modelId="{CB0E142F-C4E7-9046-A6C7-49F3B4933F43}" type="presParOf" srcId="{3EF294AC-FB04-854B-8F3C-98E055F2836A}" destId="{B30C239E-E5D6-BC44-ACAB-C2E8B0678885}" srcOrd="3" destOrd="0" presId="urn:microsoft.com/office/officeart/2005/8/layout/hProcess4"/>
    <dgm:cxn modelId="{0D5882D2-EFA7-5642-8D1A-885BA7CED3B6}" type="presParOf" srcId="{3EF294AC-FB04-854B-8F3C-98E055F2836A}" destId="{621B83D0-C799-214F-8B89-D398FD3F1748}" srcOrd="4" destOrd="0" presId="urn:microsoft.com/office/officeart/2005/8/layout/hProcess4"/>
    <dgm:cxn modelId="{603F939B-545D-CE42-8126-CBA339E15553}" type="presParOf" srcId="{1AA61AE4-B7D7-E344-9826-9D64F8849257}" destId="{40716FB7-70DF-F447-9B02-C6F0E2E3363B}" srcOrd="5" destOrd="0" presId="urn:microsoft.com/office/officeart/2005/8/layout/hProcess4"/>
    <dgm:cxn modelId="{B11A9ECE-4143-E148-9DB7-D523C7F3BB0A}" type="presParOf" srcId="{1AA61AE4-B7D7-E344-9826-9D64F8849257}" destId="{341D3FDF-8E0F-E74D-A6DE-D35BEB89FEBF}" srcOrd="6" destOrd="0" presId="urn:microsoft.com/office/officeart/2005/8/layout/hProcess4"/>
    <dgm:cxn modelId="{52595533-068B-594A-93AF-44B6845948D8}" type="presParOf" srcId="{341D3FDF-8E0F-E74D-A6DE-D35BEB89FEBF}" destId="{BEDE2A24-B59C-9444-8C14-B09AFB77DAB3}" srcOrd="0" destOrd="0" presId="urn:microsoft.com/office/officeart/2005/8/layout/hProcess4"/>
    <dgm:cxn modelId="{F4372DE5-DBB1-604E-A5A7-D206B7B5A4C5}" type="presParOf" srcId="{341D3FDF-8E0F-E74D-A6DE-D35BEB89FEBF}" destId="{C36CB93B-7954-874E-B46F-76B89349002E}" srcOrd="1" destOrd="0" presId="urn:microsoft.com/office/officeart/2005/8/layout/hProcess4"/>
    <dgm:cxn modelId="{6C339C4E-8180-DA47-8576-B2E798226CC4}" type="presParOf" srcId="{341D3FDF-8E0F-E74D-A6DE-D35BEB89FEBF}" destId="{F171B5DB-4FAC-0D4F-B637-0B01D1DAF4EE}" srcOrd="2" destOrd="0" presId="urn:microsoft.com/office/officeart/2005/8/layout/hProcess4"/>
    <dgm:cxn modelId="{B0747E28-2C85-284B-B3C1-5CAA1694CCCA}" type="presParOf" srcId="{341D3FDF-8E0F-E74D-A6DE-D35BEB89FEBF}" destId="{C0F4225C-8C02-4340-AB5D-6F00F902940B}" srcOrd="3" destOrd="0" presId="urn:microsoft.com/office/officeart/2005/8/layout/hProcess4"/>
    <dgm:cxn modelId="{E0F0A43B-E219-6843-B9A4-C5D45FBF40B4}" type="presParOf" srcId="{341D3FDF-8E0F-E74D-A6DE-D35BEB89FEBF}" destId="{B5D8C511-A90B-CE47-932B-BA773FA5548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10EEC-AD82-434C-9290-A27EF621883E}">
      <dsp:nvSpPr>
        <dsp:cNvPr id="0" name=""/>
        <dsp:cNvSpPr/>
      </dsp:nvSpPr>
      <dsp:spPr>
        <a:xfrm>
          <a:off x="3521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网页抓取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网页解析</a:t>
          </a:r>
        </a:p>
      </dsp:txBody>
      <dsp:txXfrm>
        <a:off x="34909" y="1317910"/>
        <a:ext cx="1590922" cy="1008903"/>
      </dsp:txXfrm>
    </dsp:sp>
    <dsp:sp modelId="{379EEBE1-51F9-1646-B5B6-BC1E0819AB48}">
      <dsp:nvSpPr>
        <dsp:cNvPr id="0" name=""/>
        <dsp:cNvSpPr/>
      </dsp:nvSpPr>
      <dsp:spPr>
        <a:xfrm>
          <a:off x="927716" y="1592912"/>
          <a:ext cx="1850994" cy="1850994"/>
        </a:xfrm>
        <a:prstGeom prst="leftCircularArrow">
          <a:avLst>
            <a:gd name="adj1" fmla="val 3301"/>
            <a:gd name="adj2" fmla="val 407599"/>
            <a:gd name="adj3" fmla="val 2183110"/>
            <a:gd name="adj4" fmla="val 9024489"/>
            <a:gd name="adj5" fmla="val 385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13BEC-7C9C-C04F-9631-99E62CA70244}">
      <dsp:nvSpPr>
        <dsp:cNvPr id="0" name=""/>
        <dsp:cNvSpPr/>
      </dsp:nvSpPr>
      <dsp:spPr>
        <a:xfrm>
          <a:off x="371009" y="2358201"/>
          <a:ext cx="1469953" cy="5845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数据获取</a:t>
          </a:r>
        </a:p>
      </dsp:txBody>
      <dsp:txXfrm>
        <a:off x="388130" y="2375322"/>
        <a:ext cx="1435711" cy="550310"/>
      </dsp:txXfrm>
    </dsp:sp>
    <dsp:sp modelId="{A7B9A3F5-0CD8-9344-8718-5D9C8D970C21}">
      <dsp:nvSpPr>
        <dsp:cNvPr id="0" name=""/>
        <dsp:cNvSpPr/>
      </dsp:nvSpPr>
      <dsp:spPr>
        <a:xfrm>
          <a:off x="2131892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中文分词</a:t>
          </a:r>
        </a:p>
      </dsp:txBody>
      <dsp:txXfrm>
        <a:off x="2163280" y="1610186"/>
        <a:ext cx="1590922" cy="1008903"/>
      </dsp:txXfrm>
    </dsp:sp>
    <dsp:sp modelId="{1037E3CE-7135-264D-82C3-7E2956D0F1DF}">
      <dsp:nvSpPr>
        <dsp:cNvPr id="0" name=""/>
        <dsp:cNvSpPr/>
      </dsp:nvSpPr>
      <dsp:spPr>
        <a:xfrm>
          <a:off x="3042307" y="439612"/>
          <a:ext cx="2062300" cy="2062300"/>
        </a:xfrm>
        <a:prstGeom prst="circularArrow">
          <a:avLst>
            <a:gd name="adj1" fmla="val 2962"/>
            <a:gd name="adj2" fmla="val 362927"/>
            <a:gd name="adj3" fmla="val 19461562"/>
            <a:gd name="adj4" fmla="val 12575511"/>
            <a:gd name="adj5" fmla="val 345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ED394-5EF0-7445-9715-B775B3128571}">
      <dsp:nvSpPr>
        <dsp:cNvPr id="0" name=""/>
        <dsp:cNvSpPr/>
      </dsp:nvSpPr>
      <dsp:spPr>
        <a:xfrm>
          <a:off x="2499381" y="994246"/>
          <a:ext cx="1469953" cy="5845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数据处理</a:t>
          </a:r>
        </a:p>
      </dsp:txBody>
      <dsp:txXfrm>
        <a:off x="2516502" y="1011367"/>
        <a:ext cx="1435711" cy="550310"/>
      </dsp:txXfrm>
    </dsp:sp>
    <dsp:sp modelId="{27FFE134-25C8-4844-9149-DC9D8EBE9B0B}">
      <dsp:nvSpPr>
        <dsp:cNvPr id="0" name=""/>
        <dsp:cNvSpPr/>
      </dsp:nvSpPr>
      <dsp:spPr>
        <a:xfrm>
          <a:off x="4260264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文本表示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>
              <a:solidFill>
                <a:srgbClr val="C00000"/>
              </a:solidFill>
            </a:rPr>
            <a:t>文本分类</a:t>
          </a:r>
        </a:p>
      </dsp:txBody>
      <dsp:txXfrm>
        <a:off x="4291652" y="1317910"/>
        <a:ext cx="1590922" cy="1008903"/>
      </dsp:txXfrm>
    </dsp:sp>
    <dsp:sp modelId="{40716FB7-70DF-F447-9B02-C6F0E2E3363B}">
      <dsp:nvSpPr>
        <dsp:cNvPr id="0" name=""/>
        <dsp:cNvSpPr/>
      </dsp:nvSpPr>
      <dsp:spPr>
        <a:xfrm>
          <a:off x="5184459" y="1592912"/>
          <a:ext cx="1850994" cy="1850994"/>
        </a:xfrm>
        <a:prstGeom prst="leftCircularArrow">
          <a:avLst>
            <a:gd name="adj1" fmla="val 3301"/>
            <a:gd name="adj2" fmla="val 407599"/>
            <a:gd name="adj3" fmla="val 2183110"/>
            <a:gd name="adj4" fmla="val 9024489"/>
            <a:gd name="adj5" fmla="val 385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C239E-E5D6-BC44-ACAB-C2E8B0678885}">
      <dsp:nvSpPr>
        <dsp:cNvPr id="0" name=""/>
        <dsp:cNvSpPr/>
      </dsp:nvSpPr>
      <dsp:spPr>
        <a:xfrm>
          <a:off x="4627753" y="2358201"/>
          <a:ext cx="1469953" cy="5845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文本分析</a:t>
          </a:r>
        </a:p>
      </dsp:txBody>
      <dsp:txXfrm>
        <a:off x="4644874" y="2375322"/>
        <a:ext cx="1435711" cy="550310"/>
      </dsp:txXfrm>
    </dsp:sp>
    <dsp:sp modelId="{C36CB93B-7954-874E-B46F-76B89349002E}">
      <dsp:nvSpPr>
        <dsp:cNvPr id="0" name=""/>
        <dsp:cNvSpPr/>
      </dsp:nvSpPr>
      <dsp:spPr>
        <a:xfrm>
          <a:off x="6388636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文本索引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搜索排序</a:t>
          </a:r>
        </a:p>
      </dsp:txBody>
      <dsp:txXfrm>
        <a:off x="6420024" y="1610186"/>
        <a:ext cx="1590922" cy="1008903"/>
      </dsp:txXfrm>
    </dsp:sp>
    <dsp:sp modelId="{C0F4225C-8C02-4340-AB5D-6F00F902940B}">
      <dsp:nvSpPr>
        <dsp:cNvPr id="0" name=""/>
        <dsp:cNvSpPr/>
      </dsp:nvSpPr>
      <dsp:spPr>
        <a:xfrm>
          <a:off x="6756124" y="994246"/>
          <a:ext cx="1469953" cy="5845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文本检索</a:t>
          </a:r>
        </a:p>
      </dsp:txBody>
      <dsp:txXfrm>
        <a:off x="6773245" y="1011367"/>
        <a:ext cx="1435711" cy="550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30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70.png"/><Relationship Id="rId4" Type="http://schemas.openxmlformats.org/officeDocument/2006/relationships/image" Target="../media/image6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1.png"/><Relationship Id="rId5" Type="http://schemas.openxmlformats.org/officeDocument/2006/relationships/image" Target="../media/image690.png"/><Relationship Id="rId4" Type="http://schemas.openxmlformats.org/officeDocument/2006/relationships/image" Target="../media/image7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3.png"/><Relationship Id="rId5" Type="http://schemas.openxmlformats.org/officeDocument/2006/relationships/image" Target="../media/image72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文本表示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94D06-2F7B-984E-B067-322FE7F6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C8FC4-15B7-A34C-BB65-F9A68ABB1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独热编码（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One Hot Encoding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dirty="0">
                <a:solidFill>
                  <a:srgbClr val="C00000"/>
                </a:solidFill>
              </a:rPr>
              <a:t>可以看作是一种集合表示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集合中的元素：出现在文本中的单词</a:t>
            </a:r>
            <a:endParaRPr kumimoji="1"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4A7062-A26C-AA4B-BA33-62CF88E1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311" y="1955468"/>
            <a:ext cx="4365699" cy="14821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F69EDA-55FA-4348-AE41-DC79CCCF0C27}"/>
              </a:ext>
            </a:extLst>
          </p:cNvPr>
          <p:cNvSpPr txBox="1"/>
          <p:nvPr/>
        </p:nvSpPr>
        <p:spPr>
          <a:xfrm>
            <a:off x="1870364" y="22372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单词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9E84761-9BE3-AF49-BA2B-CFEBEB683EA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16694" y="2421957"/>
            <a:ext cx="355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DB3EF35-6745-474D-9988-045B5BADC06D}"/>
              </a:ext>
            </a:extLst>
          </p:cNvPr>
          <p:cNvSpPr txBox="1"/>
          <p:nvPr/>
        </p:nvSpPr>
        <p:spPr>
          <a:xfrm>
            <a:off x="5269358" y="12605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文档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7B5125D-50F8-4945-8FE3-439F99A4C958}"/>
              </a:ext>
            </a:extLst>
          </p:cNvPr>
          <p:cNvCxnSpPr>
            <a:cxnSpLocks/>
          </p:cNvCxnSpPr>
          <p:nvPr/>
        </p:nvCxnSpPr>
        <p:spPr>
          <a:xfrm flipH="1">
            <a:off x="5592524" y="1576580"/>
            <a:ext cx="1" cy="22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424707" y="2252500"/>
            <a:ext cx="396023" cy="107372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14496A-C150-C44A-B11B-0A1ED1EF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78" y="3480154"/>
            <a:ext cx="2319250" cy="10550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A96DA66-EE9E-6E47-806A-1C1F9B5FE1DB}"/>
              </a:ext>
            </a:extLst>
          </p:cNvPr>
          <p:cNvSpPr txBox="1"/>
          <p:nvPr/>
        </p:nvSpPr>
        <p:spPr>
          <a:xfrm>
            <a:off x="1631515" y="4535217"/>
            <a:ext cx="748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集合 </a:t>
            </a:r>
          </a:p>
        </p:txBody>
      </p:sp>
      <p:sp>
        <p:nvSpPr>
          <p:cNvPr id="4" name="椭圆形标注 3"/>
          <p:cNvSpPr/>
          <p:nvPr/>
        </p:nvSpPr>
        <p:spPr>
          <a:xfrm>
            <a:off x="4071258" y="3882970"/>
            <a:ext cx="4726378" cy="834173"/>
          </a:xfrm>
          <a:prstGeom prst="wedgeEllipseCallout">
            <a:avLst>
              <a:gd name="adj1" fmla="val -11547"/>
              <a:gd name="adj2" fmla="val -11715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，如果规定单词的顺序，这就是向量</a:t>
            </a:r>
            <a:endParaRPr lang="en-US" altLang="zh-CN" sz="14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，如果不规定单词的顺序，这就是集合</a:t>
            </a:r>
          </a:p>
        </p:txBody>
      </p:sp>
    </p:spTree>
    <p:extLst>
      <p:ext uri="{BB962C8B-B14F-4D97-AF65-F5344CB8AC3E}">
        <p14:creationId xmlns:p14="http://schemas.microsoft.com/office/powerpoint/2010/main" val="28135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94A7062-A26C-AA4B-BA33-62CF88E1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85" y="2781139"/>
            <a:ext cx="4365699" cy="1482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3894D06-2F7B-984E-B067-322FE7F6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1C8FC4-15B7-A34C-BB65-F9A68ABB1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独热编码（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One Hot Encoding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kumimoji="1" lang="zh-CN" altLang="en-US" dirty="0"/>
                  <a:t>相似度计算：基于集合的相似度计算，如：</a:t>
                </a:r>
                <a:r>
                  <a:rPr kumimoji="1" lang="en-US" altLang="zh-CN" dirty="0"/>
                  <a:t>Jaccard</a:t>
                </a:r>
                <a:r>
                  <a:rPr kumimoji="1" lang="zh-CN" altLang="en-US" dirty="0"/>
                  <a:t>相似度</a:t>
                </a:r>
                <a:endParaRPr kumimoji="1" lang="en-US" altLang="zh-CN" dirty="0"/>
              </a:p>
              <a:p>
                <a:pPr lvl="2"/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的大小可以不一致</a:t>
                </a:r>
                <a:endParaRPr kumimoji="1"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kumimoji="1" lang="en-US" altLang="zh-CN" i="0" dirty="0" smtClean="0">
                        <a:latin typeface="Cambria Math" panose="02040503050406030204" pitchFamily="18" charset="0"/>
                      </a:rPr>
                      <m:t>JACCARD</m:t>
                    </m:r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zh-CN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1" lang="en-US" altLang="zh-CN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1C8FC4-15B7-A34C-BB65-F9A68ABB1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A4159DB-8816-5B45-923A-97A7BB460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031" y="2787650"/>
            <a:ext cx="2848727" cy="11417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F69EDA-55FA-4348-AE41-DC79CCCF0C27}"/>
              </a:ext>
            </a:extLst>
          </p:cNvPr>
          <p:cNvSpPr txBox="1"/>
          <p:nvPr/>
        </p:nvSpPr>
        <p:spPr>
          <a:xfrm>
            <a:off x="-41562" y="30096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单词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9E84761-9BE3-AF49-BA2B-CFEBEB683EA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04768" y="3194347"/>
            <a:ext cx="355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DB3EF35-6745-474D-9988-045B5BADC06D}"/>
              </a:ext>
            </a:extLst>
          </p:cNvPr>
          <p:cNvSpPr txBox="1"/>
          <p:nvPr/>
        </p:nvSpPr>
        <p:spPr>
          <a:xfrm>
            <a:off x="3371287" y="2129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文档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7B5125D-50F8-4945-8FE3-439F99A4C958}"/>
              </a:ext>
            </a:extLst>
          </p:cNvPr>
          <p:cNvCxnSpPr>
            <a:cxnSpLocks/>
          </p:cNvCxnSpPr>
          <p:nvPr/>
        </p:nvCxnSpPr>
        <p:spPr>
          <a:xfrm flipH="1">
            <a:off x="3694453" y="2445977"/>
            <a:ext cx="1" cy="22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E75E5C9-1686-4DC8-A6D0-196F33C9C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438" y="4153140"/>
            <a:ext cx="1341595" cy="705839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409028" y="3079412"/>
            <a:ext cx="396023" cy="107372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952662" y="3079412"/>
            <a:ext cx="396023" cy="107372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2BE89-F6E6-E141-9E82-B116DAEE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8E472E-3273-6A4D-B430-29B22B0D8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独热编码（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One Hot Encoding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kumimoji="1" lang="zh-CN" altLang="en-US" dirty="0"/>
                  <a:t>基于集合的文本相似度计算</a:t>
                </a:r>
                <a:endParaRPr kumimoji="1" lang="en-US" altLang="zh-CN" dirty="0"/>
              </a:p>
              <a:p>
                <a:pPr lvl="2"/>
                <a:r>
                  <a:rPr kumimoji="1" lang="en-US" altLang="zh-CN" dirty="0"/>
                  <a:t>D1</a:t>
                </a:r>
                <a:r>
                  <a:rPr kumimoji="1" lang="zh-CN" altLang="en-US" dirty="0"/>
                  <a:t>：</a:t>
                </a:r>
                <a:r>
                  <a:rPr lang="en" altLang="zh-CN" dirty="0"/>
                  <a:t>“ides of March”</a:t>
                </a:r>
                <a:r>
                  <a:rPr lang="zh-CN" altLang="en-US" dirty="0"/>
                  <a:t>           </a:t>
                </a:r>
                <a:endParaRPr lang="en-US" altLang="zh-CN" dirty="0"/>
              </a:p>
              <a:p>
                <a:pPr marL="800080" lvl="2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A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=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{ides,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of,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sym typeface="Wingdings" pitchFamily="2" charset="2"/>
                  </a:rPr>
                  <a:t>March</a:t>
                </a:r>
                <a:r>
                  <a:rPr lang="en-US" altLang="zh-CN" dirty="0">
                    <a:sym typeface="Wingdings" pitchFamily="2" charset="2"/>
                  </a:rPr>
                  <a:t>}</a:t>
                </a:r>
                <a:endParaRPr lang="en" altLang="zh-CN" dirty="0"/>
              </a:p>
              <a:p>
                <a:pPr lvl="2"/>
                <a:r>
                  <a:rPr lang="en-US" altLang="zh-CN" dirty="0"/>
                  <a:t>D2</a:t>
                </a:r>
                <a:r>
                  <a:rPr lang="zh-CN" altLang="en-US" dirty="0"/>
                  <a:t>：</a:t>
                </a:r>
                <a:r>
                  <a:rPr lang="en" altLang="zh-CN" dirty="0"/>
                  <a:t>“Caesar died in March”</a:t>
                </a:r>
              </a:p>
              <a:p>
                <a:pPr marL="800080" lvl="2" indent="0">
                  <a:buNone/>
                </a:pPr>
                <a:r>
                  <a:rPr lang="en" altLang="zh-CN" dirty="0">
                    <a:sym typeface="Wingdings" pitchFamily="2" charset="2"/>
                  </a:rPr>
                  <a:t>	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B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=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{Caesar,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died,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in,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sym typeface="Wingdings" pitchFamily="2" charset="2"/>
                  </a:rPr>
                  <a:t>March</a:t>
                </a:r>
                <a:r>
                  <a:rPr lang="en-US" altLang="zh-CN" dirty="0">
                    <a:sym typeface="Wingdings" pitchFamily="2" charset="2"/>
                  </a:rPr>
                  <a:t>}</a:t>
                </a:r>
                <a:endParaRPr lang="en" altLang="zh-CN" dirty="0"/>
              </a:p>
              <a:p>
                <a:pPr marL="400040" lvl="1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i="0" dirty="0">
                        <a:latin typeface="Cambria Math" panose="02040503050406030204" pitchFamily="18" charset="0"/>
                      </a:rPr>
                      <m:t>JACCARD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zh-CN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1" lang="en-US" altLang="zh-CN" i="0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400040" lvl="1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March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ides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March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Caesar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died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400040" lvl="1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8E472E-3273-6A4D-B430-29B22B0D8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8A4618D6-7A0B-A94F-A9DC-3CDC7914DE4F}"/>
              </a:ext>
            </a:extLst>
          </p:cNvPr>
          <p:cNvSpPr/>
          <p:nvPr/>
        </p:nvSpPr>
        <p:spPr>
          <a:xfrm>
            <a:off x="1770479" y="3245515"/>
            <a:ext cx="3633849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4E9111-F01E-E14E-BE44-A27EB4C614EB}"/>
                  </a:ext>
                </a:extLst>
              </p:cNvPr>
              <p:cNvSpPr txBox="1"/>
              <p:nvPr/>
            </p:nvSpPr>
            <p:spPr>
              <a:xfrm>
                <a:off x="5664530" y="3451255"/>
                <a:ext cx="323357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D1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和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D2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JACCARD</m:t>
                    </m:r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相似度是？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A: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1/6</a:t>
                </a:r>
              </a:p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B: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1/7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4E9111-F01E-E14E-BE44-A27EB4C6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530" y="3451255"/>
                <a:ext cx="3233578" cy="923330"/>
              </a:xfrm>
              <a:prstGeom prst="rect">
                <a:avLst/>
              </a:prstGeom>
              <a:blipFill>
                <a:blip r:embed="rId3"/>
                <a:stretch>
                  <a:fillRect l="-1507" t="-5263" r="-1130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20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2BE89-F6E6-E141-9E82-B116DAEE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8E472E-3273-6A4D-B430-29B22B0D8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独热编码（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One Hot Encoding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kumimoji="1" lang="zh-CN" altLang="en-US" dirty="0"/>
                  <a:t>基于集合的文本相似度计算</a:t>
                </a:r>
                <a:endParaRPr kumimoji="1" lang="en-US" altLang="zh-CN" dirty="0"/>
              </a:p>
              <a:p>
                <a:pPr lvl="2"/>
                <a:r>
                  <a:rPr kumimoji="1" lang="en-US" altLang="zh-CN" dirty="0"/>
                  <a:t>D1</a:t>
                </a:r>
                <a:r>
                  <a:rPr kumimoji="1" lang="zh-CN" altLang="en-US" dirty="0"/>
                  <a:t>：</a:t>
                </a:r>
                <a:r>
                  <a:rPr lang="en" altLang="zh-CN" dirty="0"/>
                  <a:t>“ides of March”</a:t>
                </a:r>
                <a:r>
                  <a:rPr lang="zh-CN" altLang="en-US" dirty="0"/>
                  <a:t>           </a:t>
                </a:r>
                <a:endParaRPr lang="en-US" altLang="zh-CN" dirty="0"/>
              </a:p>
              <a:p>
                <a:pPr marL="800080" lvl="2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A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=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{ides,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of,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sym typeface="Wingdings" pitchFamily="2" charset="2"/>
                  </a:rPr>
                  <a:t>March</a:t>
                </a:r>
                <a:r>
                  <a:rPr lang="en-US" altLang="zh-CN" dirty="0">
                    <a:sym typeface="Wingdings" pitchFamily="2" charset="2"/>
                  </a:rPr>
                  <a:t>}</a:t>
                </a:r>
                <a:endParaRPr lang="en" altLang="zh-CN" dirty="0"/>
              </a:p>
              <a:p>
                <a:pPr lvl="2"/>
                <a:r>
                  <a:rPr lang="en-US" altLang="zh-CN" dirty="0"/>
                  <a:t>D2</a:t>
                </a:r>
                <a:r>
                  <a:rPr lang="zh-CN" altLang="en-US" dirty="0"/>
                  <a:t>：</a:t>
                </a:r>
                <a:r>
                  <a:rPr lang="en" altLang="zh-CN" dirty="0"/>
                  <a:t>“Caesar died in March”</a:t>
                </a:r>
              </a:p>
              <a:p>
                <a:pPr marL="800080" lvl="2" indent="0">
                  <a:buNone/>
                </a:pPr>
                <a:r>
                  <a:rPr lang="en" altLang="zh-CN" dirty="0">
                    <a:sym typeface="Wingdings" pitchFamily="2" charset="2"/>
                  </a:rPr>
                  <a:t>	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B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=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{Caesar,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died,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ym typeface="Wingdings" pitchFamily="2" charset="2"/>
                  </a:rPr>
                  <a:t>in,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sym typeface="Wingdings" pitchFamily="2" charset="2"/>
                  </a:rPr>
                  <a:t>March</a:t>
                </a:r>
                <a:r>
                  <a:rPr lang="en-US" altLang="zh-CN" dirty="0">
                    <a:sym typeface="Wingdings" pitchFamily="2" charset="2"/>
                  </a:rPr>
                  <a:t>}</a:t>
                </a:r>
                <a:endParaRPr lang="en" altLang="zh-CN" dirty="0"/>
              </a:p>
              <a:p>
                <a:pPr marL="400040" lvl="1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i="0" dirty="0">
                        <a:latin typeface="Cambria Math" panose="02040503050406030204" pitchFamily="18" charset="0"/>
                      </a:rPr>
                      <m:t>JACCARD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1" lang="en-US" altLang="zh-CN" i="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1" lang="en-US" altLang="zh-CN" i="0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400040" lvl="1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March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ides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March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Caesar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died</m:t>
                                </m:r>
                                <m: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400040" lvl="1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0" dirty="0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38E472E-3273-6A4D-B430-29B22B0D8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4E9111-F01E-E14E-BE44-A27EB4C614EB}"/>
                  </a:ext>
                </a:extLst>
              </p:cNvPr>
              <p:cNvSpPr txBox="1"/>
              <p:nvPr/>
            </p:nvSpPr>
            <p:spPr>
              <a:xfrm>
                <a:off x="5664530" y="3451255"/>
                <a:ext cx="323357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D1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和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D2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JACCARD</m:t>
                    </m:r>
                  </m:oMath>
                </a14:m>
                <a:r>
                  <a:rPr kumimoji="1" lang="zh-CN" altLang="en-US" dirty="0">
                    <a:solidFill>
                      <a:srgbClr val="C00000"/>
                    </a:solidFill>
                  </a:rPr>
                  <a:t>相似度是？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A: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1/6</a:t>
                </a:r>
              </a:p>
              <a:p>
                <a:r>
                  <a:rPr kumimoji="1" lang="en-US" altLang="zh-CN" dirty="0">
                    <a:solidFill>
                      <a:srgbClr val="C00000"/>
                    </a:solidFill>
                  </a:rPr>
                  <a:t>B: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1/7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4E9111-F01E-E14E-BE44-A27EB4C6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530" y="3451255"/>
                <a:ext cx="3233578" cy="923330"/>
              </a:xfrm>
              <a:prstGeom prst="rect">
                <a:avLst/>
              </a:prstGeom>
              <a:blipFill>
                <a:blip r:embed="rId3"/>
                <a:stretch>
                  <a:fillRect l="-1507" t="-5263" r="-1130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0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独热编码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One Hot Encoding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优点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1.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简单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直观、容易理解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3. </a:t>
            </a:r>
            <a:r>
              <a:rPr kumimoji="1" lang="zh-CN" altLang="en-US" dirty="0"/>
              <a:t>运算效率高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缺点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1.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实际应用中词汇表很大，每个单词都是高维、稀疏向量，后续处理困难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2.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单词的向量之间，没有体现出应有的相似性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比如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car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automobile)</a:t>
            </a:r>
          </a:p>
          <a:p>
            <a:pPr lvl="1"/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1233" y="3439601"/>
            <a:ext cx="3917085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</a:rPr>
              <a:t>“We are different, different, different”</a:t>
            </a:r>
            <a:r>
              <a:rPr lang="zh-CN" altLang="zh-CN" sz="1400" dirty="0">
                <a:latin typeface="Times New Roman" panose="02020603050405020304" pitchFamily="18" charset="0"/>
              </a:rPr>
              <a:t>这句话里面，</a:t>
            </a:r>
            <a:r>
              <a:rPr lang="en-US" altLang="zh-CN" sz="1400" dirty="0">
                <a:latin typeface="Times New Roman" panose="02020603050405020304" pitchFamily="18" charset="0"/>
              </a:rPr>
              <a:t>different</a:t>
            </a:r>
            <a:r>
              <a:rPr lang="zh-CN" altLang="zh-CN" sz="1400" dirty="0">
                <a:latin typeface="Times New Roman" panose="02020603050405020304" pitchFamily="18" charset="0"/>
              </a:rPr>
              <a:t>出现</a:t>
            </a:r>
            <a:r>
              <a:rPr lang="en-US" altLang="zh-CN" sz="1400" dirty="0">
                <a:latin typeface="Times New Roman" panose="02020603050405020304" pitchFamily="18" charset="0"/>
              </a:rPr>
              <a:t>3</a:t>
            </a:r>
            <a:r>
              <a:rPr lang="zh-CN" altLang="zh-CN" sz="1400" dirty="0">
                <a:latin typeface="Times New Roman" panose="02020603050405020304" pitchFamily="18" charset="0"/>
              </a:rPr>
              <a:t>次，显得很重要。</a:t>
            </a:r>
            <a:endParaRPr lang="en-US" altLang="zh-CN" sz="1400" dirty="0"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Times New Roman" panose="02020603050405020304" pitchFamily="18" charset="0"/>
              </a:rPr>
              <a:t>在</a:t>
            </a:r>
            <a:r>
              <a:rPr lang="en-US" altLang="zh-CN" sz="1400" dirty="0">
                <a:latin typeface="Times New Roman" panose="02020603050405020304" pitchFamily="18" charset="0"/>
              </a:rPr>
              <a:t>One Hot Encoding</a:t>
            </a:r>
            <a:r>
              <a:rPr lang="zh-CN" altLang="en-US" sz="1400" dirty="0">
                <a:latin typeface="Times New Roman" panose="02020603050405020304" pitchFamily="18" charset="0"/>
              </a:rPr>
              <a:t>基础上，这个文档的表示，没有多个</a:t>
            </a:r>
            <a:r>
              <a:rPr lang="en-US" altLang="zh-CN" sz="1400" dirty="0">
                <a:latin typeface="Times New Roman" panose="02020603050405020304" pitchFamily="18" charset="0"/>
              </a:rPr>
              <a:t>different</a:t>
            </a:r>
            <a:r>
              <a:rPr lang="zh-CN" altLang="en-US" sz="1400" dirty="0">
                <a:latin typeface="Times New Roman" panose="02020603050405020304" pitchFamily="18" charset="0"/>
              </a:rPr>
              <a:t>的体现</a:t>
            </a:r>
          </a:p>
        </p:txBody>
      </p:sp>
      <p:sp>
        <p:nvSpPr>
          <p:cNvPr id="4" name="矩形 3"/>
          <p:cNvSpPr/>
          <p:nvPr/>
        </p:nvSpPr>
        <p:spPr>
          <a:xfrm>
            <a:off x="4326081" y="3329562"/>
            <a:ext cx="4572000" cy="1600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/>
              <a:t>未考虑单词在文本中出现的</a:t>
            </a:r>
            <a:r>
              <a:rPr lang="zh-CN" altLang="en-US" sz="1400" dirty="0">
                <a:solidFill>
                  <a:srgbClr val="C00000"/>
                </a:solidFill>
              </a:rPr>
              <a:t>词频</a:t>
            </a:r>
            <a:r>
              <a:rPr lang="zh-CN" altLang="en-US" sz="1400" dirty="0"/>
              <a:t>，比如“The cat sat on the mat” v.s. “the cat sat on the mat mat”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/>
              <a:t>未考虑单词在文本中出现的</a:t>
            </a:r>
            <a:r>
              <a:rPr lang="zh-CN" altLang="en-US" sz="1400" dirty="0">
                <a:solidFill>
                  <a:srgbClr val="C00000"/>
                </a:solidFill>
              </a:rPr>
              <a:t>位置</a:t>
            </a:r>
            <a:r>
              <a:rPr lang="zh-CN" altLang="en-US" sz="1400" dirty="0"/>
              <a:t>，比如“The cat sat on the mat” v.s. “the mat sat on the cat”，以及”hot dog” v.s. ”dog hot”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C00000"/>
                </a:solidFill>
              </a:rPr>
              <a:t>使用频率较低的词</a:t>
            </a:r>
            <a:r>
              <a:rPr lang="zh-CN" altLang="en-US" sz="1400" dirty="0"/>
              <a:t>往往带有更大的信息量，比如“希格斯玻色子”  v.s.  “好”</a:t>
            </a:r>
          </a:p>
        </p:txBody>
      </p:sp>
      <p:sp>
        <p:nvSpPr>
          <p:cNvPr id="6" name="椭圆形标注 5"/>
          <p:cNvSpPr/>
          <p:nvPr/>
        </p:nvSpPr>
        <p:spPr>
          <a:xfrm>
            <a:off x="5122718" y="954313"/>
            <a:ext cx="3169228" cy="1193141"/>
          </a:xfrm>
          <a:prstGeom prst="wedgeEllipseCallout">
            <a:avLst>
              <a:gd name="adj1" fmla="val -29920"/>
              <a:gd name="adj2" fmla="val 83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这些问题，由后续各种表示法陆续解决</a:t>
            </a:r>
          </a:p>
        </p:txBody>
      </p:sp>
    </p:spTree>
    <p:extLst>
      <p:ext uri="{BB962C8B-B14F-4D97-AF65-F5344CB8AC3E}">
        <p14:creationId xmlns:p14="http://schemas.microsoft.com/office/powerpoint/2010/main" val="389684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7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绝对词频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/>
              <a:t>每一个文档表示成一个</a:t>
            </a:r>
            <a:r>
              <a:rPr lang="en-US" altLang="zh-CN" dirty="0"/>
              <a:t>N</a:t>
            </a:r>
            <a:r>
              <a:rPr lang="zh-CN" altLang="en-US" dirty="0"/>
              <a:t>维向量，每一维对应一个单词</a:t>
            </a:r>
            <a:endParaRPr lang="en-US" altLang="zh-CN" dirty="0"/>
          </a:p>
          <a:p>
            <a:pPr lvl="2"/>
            <a:r>
              <a:rPr lang="zh-CN" altLang="en-US" dirty="0"/>
              <a:t>如果该单词出现在文档中，设置为这个词在文档中的出现的</a:t>
            </a:r>
            <a:r>
              <a:rPr lang="zh-CN" altLang="en-US" sz="1900" b="1" dirty="0">
                <a:solidFill>
                  <a:srgbClr val="C00000"/>
                </a:solidFill>
              </a:rPr>
              <a:t>次数（即频率）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Counter   =  occurrence frequency</a:t>
            </a:r>
          </a:p>
          <a:p>
            <a:pPr lvl="2"/>
            <a:r>
              <a:rPr lang="zh-CN" altLang="en-US" dirty="0"/>
              <a:t>如果对应的单词未出现在文档中，设置为</a:t>
            </a:r>
            <a:r>
              <a:rPr lang="en-US" altLang="zh-CN" dirty="0"/>
              <a:t>0</a:t>
            </a:r>
          </a:p>
          <a:p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93CF9-4018-1949-A232-6464382B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46" y="2681717"/>
            <a:ext cx="5469308" cy="225414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688080" y="3227070"/>
            <a:ext cx="461010" cy="162306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13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绝对词频仍然存在问题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高维</a:t>
            </a:r>
            <a:r>
              <a:rPr lang="zh-CN" altLang="en-US" dirty="0"/>
              <a:t>：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字典的大小（例如：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100,000)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稀疏</a:t>
            </a:r>
            <a:r>
              <a:rPr lang="zh-CN" altLang="en-US" dirty="0"/>
              <a:t>：一个文档长度远小于字典大小，仅仅出现字典中少量词，大部分维度为</a:t>
            </a:r>
            <a:r>
              <a:rPr lang="en-US" altLang="zh-CN" dirty="0"/>
              <a:t>0</a:t>
            </a:r>
            <a:r>
              <a:rPr lang="zh-CN" altLang="en-US" dirty="0"/>
              <a:t>，后续处理困难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93CF9-4018-1949-A232-6464382B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46" y="2681717"/>
            <a:ext cx="5469308" cy="225414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688080" y="3227070"/>
            <a:ext cx="461010" cy="162306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4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绝对词频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algn="just"/>
            <a:r>
              <a:rPr lang="zh-CN" altLang="zh-CN" dirty="0"/>
              <a:t>绝对词频有一个明显的</a:t>
            </a:r>
            <a:r>
              <a:rPr lang="zh-CN" altLang="zh-CN" dirty="0">
                <a:solidFill>
                  <a:srgbClr val="C00000"/>
                </a:solidFill>
              </a:rPr>
              <a:t>不合理性</a:t>
            </a:r>
            <a:endParaRPr lang="en-US" altLang="zh-CN" dirty="0">
              <a:solidFill>
                <a:srgbClr val="C00000"/>
              </a:solidFill>
            </a:endParaRPr>
          </a:p>
          <a:p>
            <a:pPr lvl="2" algn="just"/>
            <a:r>
              <a:rPr lang="zh-CN" altLang="zh-CN" sz="1700" dirty="0"/>
              <a:t>内容较长的文档更有可能比内容较短的文档，出现更多的关键字</a:t>
            </a:r>
            <a:r>
              <a:rPr lang="en-US" altLang="zh-CN" sz="1700" dirty="0"/>
              <a:t>(Key Word)</a:t>
            </a:r>
          </a:p>
          <a:p>
            <a:pPr lvl="3" algn="just"/>
            <a:r>
              <a:rPr lang="zh-CN" altLang="zh-CN" sz="1500" dirty="0"/>
              <a:t>虽然长文档出现更多的关键字，但是相对于整个文档长度来讲，关键字显得</a:t>
            </a:r>
            <a:r>
              <a:rPr lang="zh-CN" altLang="zh-CN" sz="1500" dirty="0">
                <a:solidFill>
                  <a:srgbClr val="C00000"/>
                </a:solidFill>
              </a:rPr>
              <a:t>相当稀疏</a:t>
            </a:r>
            <a:endParaRPr lang="en-US" altLang="zh-CN" sz="1500" dirty="0"/>
          </a:p>
          <a:p>
            <a:pPr lvl="3" algn="just"/>
            <a:r>
              <a:rPr lang="zh-CN" altLang="zh-CN" sz="1500" dirty="0"/>
              <a:t>而短文档虽然出现更少的关键字，但是相对于整个文档长度来讲，关键字可能显得</a:t>
            </a:r>
            <a:r>
              <a:rPr lang="zh-CN" altLang="zh-CN" sz="1500" dirty="0">
                <a:solidFill>
                  <a:srgbClr val="C00000"/>
                </a:solidFill>
              </a:rPr>
              <a:t>相当密集</a:t>
            </a:r>
            <a:endParaRPr lang="en-US" altLang="zh-CN" sz="1500" dirty="0">
              <a:solidFill>
                <a:srgbClr val="C00000"/>
              </a:solidFill>
            </a:endParaRPr>
          </a:p>
          <a:p>
            <a:pPr lvl="1" algn="just"/>
            <a:endParaRPr lang="zh-CN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267888" y="3105785"/>
            <a:ext cx="3307080" cy="17678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杨振宁</a:t>
            </a:r>
            <a:r>
              <a:rPr lang="en-US" altLang="zh-CN" dirty="0">
                <a:solidFill>
                  <a:sysClr val="windowText" lastClr="000000"/>
                </a:solidFill>
              </a:rPr>
              <a:t>XXXXXXXXXXXXXXXXX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XXXXXXXXXXXXXXXXXXXXXXX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XXXXXXXXXXXXXXXXXXXXXXX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XXXXXXXXXXXXXXXXXXXXXXX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XXXXXX</a:t>
            </a:r>
            <a:r>
              <a:rPr lang="zh-CN" altLang="en-US" dirty="0">
                <a:solidFill>
                  <a:sysClr val="windowText" lastClr="000000"/>
                </a:solidFill>
              </a:rPr>
              <a:t>杨振宁</a:t>
            </a:r>
            <a:r>
              <a:rPr lang="en-US" altLang="zh-CN" dirty="0">
                <a:solidFill>
                  <a:sysClr val="windowText" lastClr="000000"/>
                </a:solidFill>
              </a:rPr>
              <a:t>XXXXXXXXXXX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XXXXXXXXXXXXXXXXXXXXXX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26658" y="3162300"/>
            <a:ext cx="306705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杨振宁</a:t>
            </a:r>
            <a:r>
              <a:rPr lang="en-US" altLang="zh-CN" dirty="0">
                <a:solidFill>
                  <a:sysClr val="windowText" lastClr="000000"/>
                </a:solidFill>
              </a:rPr>
              <a:t>XXXXXXXXXXXXX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XXXXXXXX</a:t>
            </a:r>
            <a:r>
              <a:rPr lang="zh-CN" altLang="en-US" dirty="0">
                <a:solidFill>
                  <a:sysClr val="windowText" lastClr="000000"/>
                </a:solidFill>
              </a:rPr>
              <a:t>杨振宁</a:t>
            </a:r>
            <a:r>
              <a:rPr lang="en-US" altLang="zh-CN" dirty="0">
                <a:solidFill>
                  <a:sysClr val="windowText" lastClr="000000"/>
                </a:solidFill>
              </a:rPr>
              <a:t>XXXXX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5271556" y="4166218"/>
            <a:ext cx="3520440" cy="857250"/>
          </a:xfrm>
          <a:prstGeom prst="wedgeEllipseCallout">
            <a:avLst>
              <a:gd name="adj1" fmla="val 11197"/>
              <a:gd name="adj2" fmla="val -5087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ysClr val="windowText" lastClr="000000"/>
                </a:solidFill>
              </a:rPr>
              <a:t>再打个比方：把两颗糖放入一大锅水，和比把两颗糖放入一杯水，那个更甜？</a:t>
            </a:r>
          </a:p>
        </p:txBody>
      </p:sp>
      <p:sp>
        <p:nvSpPr>
          <p:cNvPr id="6" name="箭头: 左右 5">
            <a:extLst>
              <a:ext uri="{FF2B5EF4-FFF2-40B4-BE49-F238E27FC236}">
                <a16:creationId xmlns:a16="http://schemas.microsoft.com/office/drawing/2014/main" id="{F8CA8013-E9A5-4A16-8DC3-7291626A1A84}"/>
              </a:ext>
            </a:extLst>
          </p:cNvPr>
          <p:cNvSpPr/>
          <p:nvPr/>
        </p:nvSpPr>
        <p:spPr>
          <a:xfrm>
            <a:off x="3708400" y="3619500"/>
            <a:ext cx="449943" cy="2775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CC1941-2F18-45C0-BD46-FF370935AFA7}"/>
              </a:ext>
            </a:extLst>
          </p:cNvPr>
          <p:cNvSpPr/>
          <p:nvPr/>
        </p:nvSpPr>
        <p:spPr>
          <a:xfrm>
            <a:off x="3603647" y="410910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ysClr val="windowText" lastClr="000000"/>
                </a:solidFill>
              </a:rPr>
              <a:t>比较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75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r>
                  <a:rPr lang="zh-CN" altLang="en-US" sz="18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相对词频</a:t>
                </a:r>
                <a:r>
                  <a:rPr lang="en-US" altLang="zh-CN" dirty="0"/>
                  <a:t>TF(Term Frequency)</a:t>
                </a:r>
              </a:p>
              <a:p>
                <a:pPr lvl="1"/>
                <a:r>
                  <a:rPr lang="zh-CN" altLang="zh-CN" dirty="0"/>
                  <a:t>相对词频</a:t>
                </a:r>
                <a:r>
                  <a:rPr lang="en-US" altLang="zh-CN" dirty="0"/>
                  <a:t>(Term Frequency, TF)</a:t>
                </a:r>
                <a:r>
                  <a:rPr lang="zh-CN" altLang="zh-CN" dirty="0"/>
                  <a:t>的计算方法为，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TF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该词项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Term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在该文档出现的次数</m:t>
                        </m:r>
                      </m:num>
                      <m:den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该文档的词项的总数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lvl="1"/>
                <a:r>
                  <a:rPr lang="zh-CN" altLang="zh-CN" dirty="0"/>
                  <a:t>这个值越大，表示这个词项越重要</a:t>
                </a:r>
                <a:endParaRPr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444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268383" y="3023578"/>
            <a:ext cx="660723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比如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对一篇文档进行分词以后，总共有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个词项，词项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“World”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出现的次数是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次，那么其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TF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值为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TF = 3/500=0.006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76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F6951-2230-C940-98C6-D736447E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文本模块涉及的内容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D900ED1-B1D8-564B-B520-5E99E9691F3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819150"/>
          <a:ext cx="8229600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8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相对词频</a:t>
            </a:r>
            <a:r>
              <a:rPr lang="en-US" altLang="zh-CN" dirty="0"/>
              <a:t>TF(Term Frequency)</a:t>
            </a:r>
          </a:p>
          <a:p>
            <a:pPr lvl="1"/>
            <a:r>
              <a:rPr lang="zh-CN" altLang="zh-CN" dirty="0"/>
              <a:t>用</a:t>
            </a:r>
            <a:r>
              <a:rPr lang="en-US" altLang="zh-CN" dirty="0"/>
              <a:t>TF</a:t>
            </a:r>
            <a:r>
              <a:rPr lang="zh-CN" altLang="zh-CN" dirty="0"/>
              <a:t>表示一个词项还不够</a:t>
            </a:r>
            <a:endParaRPr lang="en-US" altLang="zh-CN" dirty="0"/>
          </a:p>
          <a:p>
            <a:pPr lvl="1"/>
            <a:r>
              <a:rPr lang="zh-CN" altLang="zh-CN" dirty="0"/>
              <a:t>一个词项出现的</a:t>
            </a:r>
            <a:r>
              <a:rPr lang="zh-CN" altLang="zh-CN" dirty="0">
                <a:solidFill>
                  <a:srgbClr val="C00000"/>
                </a:solidFill>
              </a:rPr>
              <a:t>文档数</a:t>
            </a:r>
            <a:r>
              <a:rPr lang="zh-CN" altLang="zh-CN" dirty="0"/>
              <a:t>越少，它越能够把文档区分出来，于是就越重要</a:t>
            </a:r>
            <a:endParaRPr lang="en-US" altLang="zh-CN" dirty="0"/>
          </a:p>
          <a:p>
            <a:pPr lvl="1"/>
            <a:r>
              <a:rPr lang="zh-CN" altLang="zh-CN" dirty="0"/>
              <a:t>或者反过来说，一个词项，如果在每篇文档里都出现，那么它就没有那么重要了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89412" y="2660036"/>
            <a:ext cx="2518410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Doc1: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我们的生活好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Doc2: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我们的工作好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Doc3: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你们的生活好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Doc4: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你们的工作好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Doc5: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他们的生活好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Doc6: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他们的工作好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Doc7:</a:t>
            </a:r>
            <a:r>
              <a:rPr kumimoji="1" lang="zh-CN" altLang="en-US" dirty="0"/>
              <a:t>希格斯玻色子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4246418" y="3030220"/>
            <a:ext cx="4248068" cy="1553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500" dirty="0"/>
              <a:t>1</a:t>
            </a:r>
            <a:r>
              <a:rPr lang="zh-CN" altLang="en-US" sz="1500" dirty="0"/>
              <a:t>，在左侧的一系列文档里，“的”、“好”几乎每个文档都出现，没那么重要，区分度不够</a:t>
            </a:r>
            <a:endParaRPr lang="en-US" altLang="zh-CN" sz="1500" dirty="0"/>
          </a:p>
          <a:p>
            <a:pPr algn="just"/>
            <a:r>
              <a:rPr lang="en-US" altLang="zh-CN" sz="1500" dirty="0"/>
              <a:t>2</a:t>
            </a:r>
            <a:r>
              <a:rPr lang="zh-CN" altLang="en-US" sz="1500" dirty="0"/>
              <a:t>，“</a:t>
            </a:r>
            <a:r>
              <a:rPr kumimoji="1" lang="zh-CN" altLang="en-US" sz="1500" dirty="0"/>
              <a:t>希格斯玻色子”</a:t>
            </a:r>
            <a:r>
              <a:rPr lang="zh-CN" altLang="en-US" sz="1500" dirty="0"/>
              <a:t>只在少数文档出现，所以显得很稀有，很突兀，也很有区分度</a:t>
            </a:r>
          </a:p>
        </p:txBody>
      </p:sp>
    </p:spTree>
    <p:extLst>
      <p:ext uri="{BB962C8B-B14F-4D97-AF65-F5344CB8AC3E}">
        <p14:creationId xmlns:p14="http://schemas.microsoft.com/office/powerpoint/2010/main" val="363880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r>
                  <a:rPr lang="zh-CN" altLang="en-US" sz="18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逆文档频率</a:t>
                </a:r>
                <a:r>
                  <a:rPr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IDF</a:t>
                </a:r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Inverse Document Frequency</a:t>
                </a:r>
                <a:r>
                  <a:rPr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/>
                  <a:t>单词具有不同的重要度，</a:t>
                </a:r>
                <a:r>
                  <a:rPr kumimoji="1" lang="zh-CN" altLang="en-US" b="1" dirty="0">
                    <a:solidFill>
                      <a:srgbClr val="C00000"/>
                    </a:solidFill>
                  </a:rPr>
                  <a:t>使用频率较低</a:t>
                </a:r>
                <a:r>
                  <a:rPr kumimoji="1" lang="zh-CN" altLang="en-US" dirty="0"/>
                  <a:t>的词往往带有更大的信息量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希格斯玻色子</a:t>
                </a:r>
                <a:r>
                  <a:rPr kumimoji="1" lang="en-US" altLang="zh-CN" dirty="0"/>
                  <a:t>”</a:t>
                </a:r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vs.</a:t>
                </a:r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“</a:t>
                </a:r>
                <a:r>
                  <a:rPr kumimoji="1" lang="zh-CN" altLang="en-US" dirty="0"/>
                  <a:t>好</a:t>
                </a:r>
                <a:r>
                  <a:rPr kumimoji="1" lang="en-US" altLang="zh-CN" dirty="0"/>
                  <a:t>”</a:t>
                </a:r>
              </a:p>
              <a:p>
                <a:pPr lvl="1"/>
                <a:r>
                  <a:rPr lang="zh-CN" altLang="en-US" dirty="0"/>
                  <a:t>单词的重要性计算：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Inverse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Document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Frequency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(IDF)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IDF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𝐷𝐹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444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236720" y="2191435"/>
            <a:ext cx="4126230" cy="53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zh-CN" sz="1300" dirty="0"/>
              <a:t>DF(</a:t>
            </a:r>
            <a:r>
              <a:rPr lang="en-US" altLang="zh-CN" sz="1300" i="1" dirty="0"/>
              <a:t>t</a:t>
            </a:r>
            <a:r>
              <a:rPr lang="zh-CN" altLang="en-US" sz="1300" i="1" dirty="0"/>
              <a:t> </a:t>
            </a:r>
            <a:r>
              <a:rPr lang="en-US" altLang="zh-CN" sz="1300" dirty="0"/>
              <a:t>)</a:t>
            </a:r>
            <a:r>
              <a:rPr lang="zh-CN" altLang="en-US" sz="1300" dirty="0"/>
              <a:t>：给定一个含有</a:t>
            </a:r>
            <a:r>
              <a:rPr lang="en-US" altLang="zh-CN" sz="1300" i="1" dirty="0"/>
              <a:t>N</a:t>
            </a:r>
            <a:r>
              <a:rPr lang="zh-CN" altLang="en-US" sz="1300" dirty="0"/>
              <a:t>个文档的集合</a:t>
            </a:r>
            <a:r>
              <a:rPr lang="en-US" altLang="zh-CN" sz="1300" dirty="0"/>
              <a:t>D</a:t>
            </a:r>
            <a:r>
              <a:rPr lang="zh-CN" altLang="en-US" sz="1300" dirty="0"/>
              <a:t>，</a:t>
            </a:r>
            <a:r>
              <a:rPr lang="zh-CN" altLang="en-US" sz="1300" dirty="0">
                <a:solidFill>
                  <a:srgbClr val="C00000"/>
                </a:solidFill>
              </a:rPr>
              <a:t>统计这个单词被</a:t>
            </a:r>
            <a:r>
              <a:rPr lang="zh-CN" altLang="en-US" sz="1600" b="1" dirty="0">
                <a:solidFill>
                  <a:srgbClr val="C00000"/>
                </a:solidFill>
              </a:rPr>
              <a:t>多少个文档</a:t>
            </a:r>
            <a:r>
              <a:rPr lang="zh-CN" altLang="en-US" sz="1300" dirty="0">
                <a:solidFill>
                  <a:srgbClr val="C00000"/>
                </a:solidFill>
              </a:rPr>
              <a:t>使用</a:t>
            </a:r>
            <a:endParaRPr lang="en-US" altLang="zh-CN" sz="1300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BDEA18-0C45-4D68-8B79-D0DF564AA3BD}"/>
              </a:ext>
            </a:extLst>
          </p:cNvPr>
          <p:cNvSpPr/>
          <p:nvPr/>
        </p:nvSpPr>
        <p:spPr>
          <a:xfrm>
            <a:off x="1289412" y="2660036"/>
            <a:ext cx="2518410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Doc1: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我们的生活好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Doc2: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我们的工作好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Doc3: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你们的生活好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Doc4: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你们的工作好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Doc5: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他们的生活好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Doc6: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他们的工作好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Doc7:</a:t>
            </a:r>
            <a:r>
              <a:rPr kumimoji="1" lang="zh-CN" altLang="en-US" dirty="0"/>
              <a:t>希格斯玻色子</a:t>
            </a:r>
            <a:endParaRPr lang="zh-CN" altLang="en-US" dirty="0"/>
          </a:p>
        </p:txBody>
      </p:sp>
      <p:sp>
        <p:nvSpPr>
          <p:cNvPr id="8" name="圆角矩形 9">
            <a:extLst>
              <a:ext uri="{FF2B5EF4-FFF2-40B4-BE49-F238E27FC236}">
                <a16:creationId xmlns:a16="http://schemas.microsoft.com/office/drawing/2014/main" id="{B3464EE1-4B81-457F-A84B-F91196EACC9A}"/>
              </a:ext>
            </a:extLst>
          </p:cNvPr>
          <p:cNvSpPr/>
          <p:nvPr/>
        </p:nvSpPr>
        <p:spPr>
          <a:xfrm>
            <a:off x="4246418" y="3030220"/>
            <a:ext cx="4248068" cy="1553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500" dirty="0"/>
              <a:t>1</a:t>
            </a:r>
            <a:r>
              <a:rPr lang="zh-CN" altLang="en-US" sz="1500" dirty="0"/>
              <a:t>，在左侧的一系列文档里，“的”、“好”几乎每个文档都出现，没那么重要，区分度不够</a:t>
            </a:r>
            <a:endParaRPr lang="en-US" altLang="zh-CN" sz="1500" dirty="0"/>
          </a:p>
          <a:p>
            <a:pPr algn="just"/>
            <a:r>
              <a:rPr lang="en-US" altLang="zh-CN" sz="1500" dirty="0"/>
              <a:t>2</a:t>
            </a:r>
            <a:r>
              <a:rPr lang="zh-CN" altLang="en-US" sz="1500" dirty="0"/>
              <a:t>，“</a:t>
            </a:r>
            <a:r>
              <a:rPr kumimoji="1" lang="zh-CN" altLang="en-US" sz="1500" dirty="0"/>
              <a:t>希格斯玻色子”</a:t>
            </a:r>
            <a:r>
              <a:rPr lang="zh-CN" altLang="en-US" sz="1500" dirty="0"/>
              <a:t>只在少数文档出现，所以显得很稀有，很突兀，也很有区分度</a:t>
            </a:r>
          </a:p>
        </p:txBody>
      </p:sp>
    </p:spTree>
    <p:extLst>
      <p:ext uri="{BB962C8B-B14F-4D97-AF65-F5344CB8AC3E}">
        <p14:creationId xmlns:p14="http://schemas.microsoft.com/office/powerpoint/2010/main" val="307084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07D46-5F44-6E4A-8F42-919A85AE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7A919A-4BEF-1D44-B779-E80B7ADF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2" y="1264517"/>
            <a:ext cx="7736089" cy="35482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D3A9E6-3873-EB44-80FE-9DFEC2B2154E}"/>
              </a:ext>
            </a:extLst>
          </p:cNvPr>
          <p:cNvSpPr/>
          <p:nvPr/>
        </p:nvSpPr>
        <p:spPr>
          <a:xfrm>
            <a:off x="3522618" y="2856098"/>
            <a:ext cx="576942" cy="1830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2C6E91-B192-4148-B74A-12C5EEE21C5C}"/>
              </a:ext>
            </a:extLst>
          </p:cNvPr>
          <p:cNvSpPr txBox="1"/>
          <p:nvPr/>
        </p:nvSpPr>
        <p:spPr>
          <a:xfrm>
            <a:off x="4476651" y="2556412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基于上述公式计算左表中</a:t>
            </a:r>
            <a:r>
              <a:rPr kumimoji="1" lang="en-US" altLang="zh-CN" dirty="0" err="1">
                <a:solidFill>
                  <a:srgbClr val="C00000"/>
                </a:solidFill>
              </a:rPr>
              <a:t>df</a:t>
            </a:r>
            <a:r>
              <a:rPr kumimoji="1" lang="zh-CN" altLang="en-US" dirty="0">
                <a:solidFill>
                  <a:srgbClr val="C00000"/>
                </a:solidFill>
              </a:rPr>
              <a:t>对应的</a:t>
            </a:r>
            <a:r>
              <a:rPr kumimoji="1" lang="en-US" altLang="zh-CN" dirty="0">
                <a:solidFill>
                  <a:srgbClr val="C00000"/>
                </a:solidFill>
              </a:rPr>
              <a:t>idf</a:t>
            </a:r>
            <a:r>
              <a:rPr kumimoji="1" lang="zh-CN" altLang="en-US" dirty="0">
                <a:solidFill>
                  <a:srgbClr val="C00000"/>
                </a:solidFill>
              </a:rPr>
              <a:t>值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A: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6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</a:rPr>
              <a:t>3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B: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3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IDF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的计算实例（文档数量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N=1,000,000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74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07D46-5F44-6E4A-8F42-919A85AE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7A919A-4BEF-1D44-B779-E80B7ADF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2" y="1264517"/>
            <a:ext cx="7736089" cy="35482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2C6E91-B192-4148-B74A-12C5EEE21C5C}"/>
              </a:ext>
            </a:extLst>
          </p:cNvPr>
          <p:cNvSpPr txBox="1"/>
          <p:nvPr/>
        </p:nvSpPr>
        <p:spPr>
          <a:xfrm>
            <a:off x="4476651" y="2556412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基于上述公式计算左表中</a:t>
            </a:r>
            <a:r>
              <a:rPr kumimoji="1" lang="en-US" altLang="zh-CN" dirty="0" err="1">
                <a:solidFill>
                  <a:srgbClr val="C00000"/>
                </a:solidFill>
              </a:rPr>
              <a:t>df</a:t>
            </a:r>
            <a:r>
              <a:rPr kumimoji="1" lang="zh-CN" altLang="en-US" dirty="0">
                <a:solidFill>
                  <a:srgbClr val="C00000"/>
                </a:solidFill>
              </a:rPr>
              <a:t>对应的</a:t>
            </a:r>
            <a:r>
              <a:rPr kumimoji="1" lang="en-US" altLang="zh-CN" dirty="0">
                <a:solidFill>
                  <a:srgbClr val="C00000"/>
                </a:solidFill>
              </a:rPr>
              <a:t>idf</a:t>
            </a:r>
            <a:r>
              <a:rPr kumimoji="1" lang="zh-CN" altLang="en-US" dirty="0">
                <a:solidFill>
                  <a:srgbClr val="C00000"/>
                </a:solidFill>
              </a:rPr>
              <a:t>值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A: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6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</a:rPr>
              <a:t>3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B: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3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， </a:t>
            </a:r>
            <a:r>
              <a:rPr kumimoji="1" lang="en-US" altLang="zh-CN" dirty="0">
                <a:solidFill>
                  <a:srgbClr val="C00000"/>
                </a:solidFill>
              </a:rPr>
              <a:t>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IDF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的计算实例（文档数量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N=1,000,000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07F968-0CFD-417F-A650-4527C2B1A214}"/>
              </a:ext>
            </a:extLst>
          </p:cNvPr>
          <p:cNvSpPr/>
          <p:nvPr/>
        </p:nvSpPr>
        <p:spPr>
          <a:xfrm>
            <a:off x="4405086" y="3743623"/>
            <a:ext cx="4572000" cy="11079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just"/>
            <a:r>
              <a:rPr lang="en-US" altLang="zh-CN" sz="1600" dirty="0">
                <a:latin typeface="Inter"/>
              </a:rPr>
              <a:t>During the query time, when a word which is not in vocab occurs, the df will be </a:t>
            </a:r>
            <a:r>
              <a:rPr lang="en-US" altLang="zh-CN" sz="1600" b="1" dirty="0">
                <a:latin typeface="Inter"/>
              </a:rPr>
              <a:t>0</a:t>
            </a:r>
            <a:r>
              <a:rPr lang="en-US" altLang="zh-CN" sz="1600" dirty="0">
                <a:latin typeface="Inter"/>
              </a:rPr>
              <a:t>. As we cannot divide by 0, we smoothen the value by adding 1 to the denominator, then</a:t>
            </a:r>
            <a:r>
              <a:rPr lang="zh-CN" altLang="en-US" sz="1600" dirty="0">
                <a:latin typeface="Inter"/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idf(t) = log(N/(df + 1))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9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5A90E-31C5-624B-897E-8EEF9AF1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C4394C-884C-8442-A372-5EF27C198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04850"/>
                <a:ext cx="8229600" cy="44386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TF-IDF</a:t>
                </a:r>
                <a:r>
                  <a:rPr lang="zh-CN" altLang="en-US" dirty="0"/>
                  <a:t>：把</a:t>
                </a:r>
                <a:r>
                  <a:rPr lang="en-US" altLang="zh-CN" dirty="0"/>
                  <a:t>TF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IDF</a:t>
                </a:r>
                <a:r>
                  <a:rPr lang="zh-CN" altLang="en-US" dirty="0"/>
                  <a:t>结合起来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单词重要性（</a:t>
                </a:r>
                <a:r>
                  <a:rPr lang="en-US" altLang="zh-CN" dirty="0"/>
                  <a:t>IDF</a:t>
                </a:r>
                <a:r>
                  <a:rPr lang="zh-CN" altLang="en-US" dirty="0"/>
                  <a:t>）与单词在文档中的频率（</a:t>
                </a:r>
                <a:r>
                  <a:rPr lang="en-US" altLang="zh-CN" dirty="0"/>
                  <a:t>TF</a:t>
                </a:r>
                <a:r>
                  <a:rPr lang="zh-CN" altLang="en-US" dirty="0"/>
                  <a:t>）结合</a:t>
                </a:r>
                <a:endParaRPr lang="en-US" altLang="zh-CN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tf</m:t>
                      </m:r>
                      <m:r>
                        <m:rPr>
                          <m:nor/>
                        </m:rPr>
                        <a:rPr lang="en-US" altLang="zh-CN" sz="2200" dirty="0"/>
                        <m:t>−</m:t>
                      </m:r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idf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tf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IDF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2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lang="zh-CN" altLang="en-US" dirty="0"/>
                  <a:t>每一个文档表示成一个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维向量，每一维对应一个单词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如果该单词出现在文档中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设置为这个词在文档中的出现的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TF-IDF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值（实数值向量）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如果对应的单词未出现在文档中，设置为</a:t>
                </a:r>
                <a:r>
                  <a:rPr lang="en-US" altLang="zh-CN" dirty="0"/>
                  <a:t>0</a:t>
                </a:r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C4394C-884C-8442-A372-5EF27C198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04850"/>
                <a:ext cx="8229600" cy="4438650"/>
              </a:xfrm>
              <a:blipFill>
                <a:blip r:embed="rId2"/>
                <a:stretch>
                  <a:fillRect l="-667" t="-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AE3BBE4-8BE8-9B4F-8207-4E8EF948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13" y="1877441"/>
            <a:ext cx="3731773" cy="15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1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TF-IDF</a:t>
                </a:r>
                <a:r>
                  <a:rPr kumimoji="1" lang="zh-CN" altLang="en-US" dirty="0"/>
                  <a:t>：实现文档空间</a:t>
                </a:r>
                <a:r>
                  <a:rPr kumimoji="1" lang="en-US" altLang="zh-CN" dirty="0">
                    <a:sym typeface="Wingdings" pitchFamily="2" charset="2"/>
                  </a:rPr>
                  <a:t></a:t>
                </a:r>
                <a:r>
                  <a:rPr kumimoji="1" lang="zh-CN" altLang="en-US" dirty="0"/>
                  <a:t>向量空间的表示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TF-IDF</a:t>
                </a:r>
                <a:r>
                  <a:rPr kumimoji="1" lang="zh-CN" altLang="en-US" dirty="0"/>
                  <a:t>表示，将文档表示到一个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向量空间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2"/>
                <a:r>
                  <a:rPr kumimoji="1" lang="zh-CN" altLang="en-US" dirty="0"/>
                  <a:t>空间维度</a:t>
                </a:r>
                <a:r>
                  <a:rPr kumimoji="1" lang="en-US" altLang="zh-CN" dirty="0">
                    <a:sym typeface="Wingdings" pitchFamily="2" charset="2"/>
                  </a:rPr>
                  <a:t>: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:r>
                  <a:rPr kumimoji="1" lang="en-US" altLang="zh-CN" dirty="0">
                    <a:sym typeface="Wingdings" pitchFamily="2" charset="2"/>
                  </a:rPr>
                  <a:t>|V|</a:t>
                </a:r>
                <a:r>
                  <a:rPr kumimoji="1" lang="zh-CN" altLang="en-US" dirty="0">
                    <a:sym typeface="Wingdings" pitchFamily="2" charset="2"/>
                  </a:rPr>
                  <a:t>，其中</a:t>
                </a:r>
                <a:r>
                  <a:rPr kumimoji="1" lang="en-US" altLang="zh-CN" dirty="0">
                    <a:sym typeface="Wingdings" pitchFamily="2" charset="2"/>
                  </a:rPr>
                  <a:t>V</a:t>
                </a:r>
                <a:r>
                  <a:rPr kumimoji="1" lang="zh-CN" altLang="en-US" dirty="0">
                    <a:sym typeface="Wingdings" pitchFamily="2" charset="2"/>
                  </a:rPr>
                  <a:t>为字典集合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lvl="2"/>
                <a:r>
                  <a:rPr kumimoji="1" lang="zh-CN" altLang="en-US" dirty="0"/>
                  <a:t>坐标轴：单词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lvl="2"/>
                <a:r>
                  <a:rPr kumimoji="1" lang="zh-CN" altLang="en-US" dirty="0">
                    <a:sym typeface="Wingdings" pitchFamily="2" charset="2"/>
                  </a:rPr>
                  <a:t>每一个文档表示为空间内的一个</a:t>
                </a:r>
                <a:r>
                  <a:rPr kumimoji="1" lang="en-US" altLang="zh-CN" dirty="0">
                    <a:sym typeface="Wingdings" pitchFamily="2" charset="2"/>
                  </a:rPr>
                  <a:t>|V|</a:t>
                </a:r>
                <a:r>
                  <a:rPr kumimoji="1" lang="zh-CN" altLang="en-US" dirty="0">
                    <a:sym typeface="Wingdings" pitchFamily="2" charset="2"/>
                  </a:rPr>
                  <a:t>维实数值向量：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𝐝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∈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𝑅</m:t>
                        </m:r>
                      </m:e>
                      <m:sup>
                        <m:r>
                          <m:rPr>
                            <m:lit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𝑉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特点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>
                    <a:solidFill>
                      <a:srgbClr val="C00000"/>
                    </a:solidFill>
                  </a:rPr>
                  <a:t>高维</a:t>
                </a:r>
                <a:r>
                  <a:rPr kumimoji="1" lang="zh-CN" altLang="en-US" dirty="0">
                    <a:solidFill>
                      <a:srgbClr val="C00000"/>
                    </a:solidFill>
                    <a:sym typeface="Wingdings" pitchFamily="2" charset="2"/>
                  </a:rPr>
                  <a:t>：</a:t>
                </a:r>
                <a:r>
                  <a:rPr kumimoji="1" lang="zh-CN" altLang="en-US" dirty="0">
                    <a:sym typeface="Wingdings" pitchFamily="2" charset="2"/>
                  </a:rPr>
                  <a:t> </a:t>
                </a:r>
                <a:r>
                  <a:rPr kumimoji="1" lang="en-US" altLang="zh-CN" dirty="0">
                    <a:sym typeface="Wingdings" pitchFamily="2" charset="2"/>
                  </a:rPr>
                  <a:t>|V|</a:t>
                </a:r>
                <a:r>
                  <a:rPr kumimoji="1" lang="zh-CN" altLang="en-US" dirty="0">
                    <a:sym typeface="Wingdings" pitchFamily="2" charset="2"/>
                  </a:rPr>
                  <a:t>可能有上百万维（集合中不同单词的数目）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lvl="2"/>
                <a:r>
                  <a:rPr kumimoji="1" lang="zh-CN" altLang="en-US" dirty="0">
                    <a:solidFill>
                      <a:srgbClr val="C00000"/>
                    </a:solidFill>
                    <a:sym typeface="Wingdings" pitchFamily="2" charset="2"/>
                  </a:rPr>
                  <a:t>稀疏：</a:t>
                </a:r>
                <a:r>
                  <a:rPr kumimoji="1" lang="zh-CN" altLang="en-US" dirty="0">
                    <a:sym typeface="Wingdings" pitchFamily="2" charset="2"/>
                  </a:rPr>
                  <a:t>一个文档的长度有限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lvl="1"/>
                <a:r>
                  <a:rPr kumimoji="1" lang="zh-CN" altLang="en-US" dirty="0">
                    <a:sym typeface="Wingdings" pitchFamily="2" charset="2"/>
                  </a:rPr>
                  <a:t>两个文本的相似度计算：向量空间中可根据需要，定义多种相似度</a:t>
                </a:r>
                <a:endParaRPr kumimoji="1" lang="en-US" altLang="zh-CN" dirty="0">
                  <a:sym typeface="Wingdings" pitchFamily="2" charset="2"/>
                </a:endParaRPr>
              </a:p>
              <a:p>
                <a:pPr lvl="2"/>
                <a:r>
                  <a:rPr kumimoji="1" lang="zh-CN" altLang="en-US" dirty="0">
                    <a:solidFill>
                      <a:srgbClr val="C00000"/>
                    </a:solidFill>
                    <a:sym typeface="Wingdings" pitchFamily="2" charset="2"/>
                  </a:rPr>
                  <a:t>点积：</a:t>
                </a:r>
                <a:r>
                  <a:rPr kumimoji="1" lang="en-US" altLang="zh-CN" dirty="0">
                    <a:solidFill>
                      <a:srgbClr val="C00000"/>
                    </a:solidFill>
                    <a:sym typeface="Wingdings" pitchFamily="2" charset="2"/>
                  </a:rPr>
                  <a:t>dot</a:t>
                </a:r>
                <a:r>
                  <a:rPr kumimoji="1" lang="zh-CN" altLang="en-US" dirty="0">
                    <a:solidFill>
                      <a:srgbClr val="C00000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  <a:sym typeface="Wingdings" pitchFamily="2" charset="2"/>
                  </a:rPr>
                  <a:t>product</a:t>
                </a:r>
              </a:p>
              <a:p>
                <a:pPr lvl="2"/>
                <a:r>
                  <a:rPr kumimoji="1" lang="zh-CN" altLang="en-US" dirty="0">
                    <a:solidFill>
                      <a:srgbClr val="C00000"/>
                    </a:solidFill>
                    <a:sym typeface="Wingdings" pitchFamily="2" charset="2"/>
                  </a:rPr>
                  <a:t>向量夹角余弦：</a:t>
                </a:r>
                <a:r>
                  <a:rPr kumimoji="1" lang="en-US" altLang="zh-CN" dirty="0">
                    <a:solidFill>
                      <a:srgbClr val="C00000"/>
                    </a:solidFill>
                    <a:sym typeface="Wingdings" pitchFamily="2" charset="2"/>
                  </a:rPr>
                  <a:t>cosine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2"/>
                <a:r>
                  <a:rPr kumimoji="1" lang="en-US" altLang="zh-CN" dirty="0"/>
                  <a:t>…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</a:t>
                </a:r>
              </a:p>
              <a:p>
                <a:pPr lvl="1"/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143865" y="4438650"/>
            <a:ext cx="53035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TF-IDF</a:t>
            </a:r>
            <a:r>
              <a:rPr kumimoji="1" lang="zh-CN" altLang="en-US" dirty="0">
                <a:solidFill>
                  <a:srgbClr val="C00000"/>
                </a:solidFill>
              </a:rPr>
              <a:t>被广泛用于文档的分类、聚类、话题分析等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35095" y="644160"/>
            <a:ext cx="3024579" cy="1292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rgbClr val="C00000"/>
                </a:solidFill>
              </a:rPr>
              <a:t>表示能力：</a:t>
            </a:r>
            <a:r>
              <a:rPr lang="zh-CN" altLang="en-US" sz="1300" dirty="0"/>
              <a:t>向量比集合能够容纳丰富信息，如：词频、文档频率、文档长度等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rgbClr val="C00000"/>
                </a:solidFill>
              </a:rPr>
              <a:t>运算能力：</a:t>
            </a:r>
            <a:r>
              <a:rPr lang="zh-CN" altLang="en-US" sz="1300" dirty="0"/>
              <a:t>基于向量可以定义更强大的运算（线性代数），如：点积、余弦……</a:t>
            </a:r>
          </a:p>
        </p:txBody>
      </p:sp>
    </p:spTree>
    <p:extLst>
      <p:ext uri="{BB962C8B-B14F-4D97-AF65-F5344CB8AC3E}">
        <p14:creationId xmlns:p14="http://schemas.microsoft.com/office/powerpoint/2010/main" val="26065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24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分布式表示入门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独热表示的不足（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从表示语义的角度看，高维、稀疏的独热表示还有巨大改进空间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每一个单词对应一个坐标轴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任意两个坐标轴垂直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 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任意不同的单词语义无关</a:t>
            </a:r>
            <a:endParaRPr kumimoji="1" lang="en-US" altLang="zh-CN" dirty="0">
              <a:solidFill>
                <a:srgbClr val="C00000"/>
              </a:solidFill>
              <a:sym typeface="Wingdings" pitchFamily="2" charset="2"/>
            </a:endParaRPr>
          </a:p>
          <a:p>
            <a:pPr lvl="2"/>
            <a:r>
              <a:rPr kumimoji="1" lang="zh-CN" altLang="en-US" dirty="0"/>
              <a:t>但是：自然语言中存在大量的</a:t>
            </a:r>
            <a:r>
              <a:rPr kumimoji="1" lang="zh-CN" altLang="en-US" dirty="0">
                <a:solidFill>
                  <a:srgbClr val="C00000"/>
                </a:solidFill>
              </a:rPr>
              <a:t>近义词、同义词、反义词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DC5EB8-98A7-1E46-BF5F-64BAD7E8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0" y="2995048"/>
            <a:ext cx="8519720" cy="1469520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5631873" y="704851"/>
            <a:ext cx="2912917" cy="725632"/>
          </a:xfrm>
          <a:prstGeom prst="wedgeEllipseCallout">
            <a:avLst>
              <a:gd name="adj1" fmla="val -112920"/>
              <a:gd name="adj2" fmla="val 462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/>
              <a:t>绝对词频、相对词频</a:t>
            </a:r>
            <a:r>
              <a:rPr lang="en-US" altLang="zh-CN" sz="1300" dirty="0"/>
              <a:t>-</a:t>
            </a:r>
            <a:r>
              <a:rPr lang="zh-CN" altLang="en-US" sz="1300" dirty="0"/>
              <a:t>逆文档频率等都有此类问题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8128960-BD37-4709-B745-A08D4368DD45}"/>
              </a:ext>
            </a:extLst>
          </p:cNvPr>
          <p:cNvSpPr/>
          <p:nvPr/>
        </p:nvSpPr>
        <p:spPr>
          <a:xfrm>
            <a:off x="2231571" y="2877457"/>
            <a:ext cx="275772" cy="16582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13954FC-5D34-4FED-AE35-9428232E0000}"/>
              </a:ext>
            </a:extLst>
          </p:cNvPr>
          <p:cNvSpPr/>
          <p:nvPr/>
        </p:nvSpPr>
        <p:spPr>
          <a:xfrm>
            <a:off x="2539999" y="2877456"/>
            <a:ext cx="275772" cy="16582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34F99-21B7-4C63-B388-96AAE7714A70}"/>
              </a:ext>
            </a:extLst>
          </p:cNvPr>
          <p:cNvSpPr/>
          <p:nvPr/>
        </p:nvSpPr>
        <p:spPr>
          <a:xfrm>
            <a:off x="1687062" y="4496839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坐标</a:t>
            </a:r>
            <a:r>
              <a:rPr kumimoji="1" lang="en-US" altLang="zh-CN" dirty="0"/>
              <a:t>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D46E26-DC05-4C01-8D3E-DD1DD8D715C0}"/>
              </a:ext>
            </a:extLst>
          </p:cNvPr>
          <p:cNvSpPr/>
          <p:nvPr/>
        </p:nvSpPr>
        <p:spPr>
          <a:xfrm>
            <a:off x="2815771" y="4496839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坐标</a:t>
            </a:r>
            <a:r>
              <a:rPr kumimoji="1"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95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分布式表示入门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独热表示的不足（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 algn="just"/>
            <a:r>
              <a:rPr kumimoji="1" lang="zh-CN" altLang="en-US" dirty="0">
                <a:sym typeface="Wingdings" pitchFamily="2" charset="2"/>
              </a:rPr>
              <a:t>语义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“可泛化性”</a:t>
            </a:r>
            <a:endParaRPr kumimoji="1" lang="en-US" altLang="zh-CN" dirty="0">
              <a:solidFill>
                <a:srgbClr val="C00000"/>
              </a:solidFill>
              <a:sym typeface="Wingdings" pitchFamily="2" charset="2"/>
            </a:endParaRPr>
          </a:p>
          <a:p>
            <a:pPr lvl="2" algn="just"/>
            <a:r>
              <a:rPr kumimoji="1" lang="zh-CN" altLang="en-US" dirty="0">
                <a:sym typeface="Wingdings" pitchFamily="2" charset="2"/>
              </a:rPr>
              <a:t>虽然训练文本中没有出现过词组“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three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groups</a:t>
            </a:r>
            <a:r>
              <a:rPr kumimoji="1" lang="zh-CN" altLang="en-US" dirty="0">
                <a:sym typeface="Wingdings" pitchFamily="2" charset="2"/>
              </a:rPr>
              <a:t>”</a:t>
            </a:r>
            <a:r>
              <a:rPr kumimoji="1" lang="en-US" altLang="zh-CN" dirty="0">
                <a:sym typeface="Wingdings" pitchFamily="2" charset="2"/>
              </a:rPr>
              <a:t>,</a:t>
            </a:r>
            <a:r>
              <a:rPr kumimoji="1" lang="zh-CN" altLang="en-US" dirty="0">
                <a:sym typeface="Wingdings" pitchFamily="2" charset="2"/>
              </a:rPr>
              <a:t>但是人可以中意识到“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three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groups</a:t>
            </a:r>
            <a:r>
              <a:rPr kumimoji="1" lang="zh-CN" altLang="en-US" dirty="0">
                <a:sym typeface="Wingdings" pitchFamily="2" charset="2"/>
              </a:rPr>
              <a:t>”有很大概率是一个正确的表示，即 </a:t>
            </a:r>
            <a:r>
              <a:rPr kumimoji="1" lang="en-US" altLang="zh-CN" dirty="0">
                <a:sym typeface="Wingdings" pitchFamily="2" charset="2"/>
              </a:rPr>
              <a:t>P(</a:t>
            </a:r>
            <a:r>
              <a:rPr kumimoji="1" lang="en-US" altLang="zh-CN" dirty="0" err="1">
                <a:sym typeface="Wingdings" pitchFamily="2" charset="2"/>
              </a:rPr>
              <a:t>groups|three</a:t>
            </a:r>
            <a:r>
              <a:rPr kumimoji="1" lang="en-US" altLang="zh-CN" dirty="0">
                <a:sym typeface="Wingdings" pitchFamily="2" charset="2"/>
              </a:rPr>
              <a:t>)&gt;0</a:t>
            </a:r>
          </a:p>
          <a:p>
            <a:pPr lvl="2" algn="just"/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独热表示没有泛化能力，很容易导出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P(groups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|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three)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=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0</a:t>
            </a:r>
          </a:p>
          <a:p>
            <a:pPr lvl="1" algn="just"/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438D4B-945F-5044-A394-9E5DFA38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95" y="2850068"/>
            <a:ext cx="4709061" cy="18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单词的分布式表示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将单词（本文）表示为</a:t>
            </a:r>
            <a:r>
              <a:rPr kumimoji="1" lang="zh-CN" altLang="en-US" dirty="0">
                <a:solidFill>
                  <a:srgbClr val="C00000"/>
                </a:solidFill>
              </a:rPr>
              <a:t>低维、稠密</a:t>
            </a:r>
            <a:r>
              <a:rPr kumimoji="1" lang="zh-CN" altLang="en-US" dirty="0"/>
              <a:t>的向量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每一个维度</a:t>
            </a:r>
            <a:r>
              <a:rPr kumimoji="1" lang="zh-CN" altLang="en-US" dirty="0">
                <a:solidFill>
                  <a:srgbClr val="C00000"/>
                </a:solidFill>
              </a:rPr>
              <a:t>不再具有显式的意义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单词</a:t>
            </a:r>
            <a:r>
              <a:rPr kumimoji="1" lang="zh-CN" altLang="en-US" dirty="0"/>
              <a:t>表示为</a:t>
            </a:r>
            <a:r>
              <a:rPr kumimoji="1" lang="zh-CN" altLang="en-US" b="1" dirty="0">
                <a:solidFill>
                  <a:srgbClr val="C00000"/>
                </a:solidFill>
              </a:rPr>
              <a:t>隐空间</a:t>
            </a:r>
            <a:r>
              <a:rPr kumimoji="1" lang="en-US" altLang="zh-CN" b="1" dirty="0">
                <a:solidFill>
                  <a:srgbClr val="C00000"/>
                </a:solidFill>
              </a:rPr>
              <a:t>(latent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space)</a:t>
            </a:r>
            <a:r>
              <a:rPr kumimoji="1" lang="zh-CN" altLang="en-US" dirty="0">
                <a:solidFill>
                  <a:srgbClr val="C00000"/>
                </a:solidFill>
              </a:rPr>
              <a:t>中的一个向量</a:t>
            </a:r>
          </a:p>
          <a:p>
            <a:pPr lvl="1"/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525F14-CA51-A745-9046-09F69FAC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31" y="2486926"/>
            <a:ext cx="6490020" cy="2190270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5922818" y="962892"/>
            <a:ext cx="2763982" cy="1214251"/>
          </a:xfrm>
          <a:prstGeom prst="wedgeEllipseCallout">
            <a:avLst>
              <a:gd name="adj1" fmla="val -26472"/>
              <a:gd name="adj2" fmla="val 57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如何得到这些向量的具体做法，将在后续介绍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8E2D238-75A8-40B5-9D23-ACC140243B88}"/>
              </a:ext>
            </a:extLst>
          </p:cNvPr>
          <p:cNvSpPr/>
          <p:nvPr/>
        </p:nvSpPr>
        <p:spPr>
          <a:xfrm>
            <a:off x="966998" y="2844350"/>
            <a:ext cx="6991519" cy="4329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1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lnSpcReduction="10000"/>
          </a:bodyPr>
          <a:lstStyle/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什么是文本表示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/>
              <a:t>以</a:t>
            </a:r>
            <a:r>
              <a:rPr lang="zh-CN" altLang="en-US" sz="1600" dirty="0">
                <a:solidFill>
                  <a:srgbClr val="C00000"/>
                </a:solidFill>
              </a:rPr>
              <a:t>关键词搜索场景</a:t>
            </a:r>
            <a:r>
              <a:rPr lang="zh-CN" altLang="en-US" sz="1600" dirty="0"/>
              <a:t>为例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/>
              <a:t>考虑以下</a:t>
            </a:r>
            <a:r>
              <a:rPr lang="en-US" altLang="zh-CN" dirty="0"/>
              <a:t>5</a:t>
            </a:r>
            <a:r>
              <a:rPr lang="zh-CN" altLang="en-US" dirty="0"/>
              <a:t>篇文档，与关键词查询“</a:t>
            </a:r>
            <a:r>
              <a:rPr lang="en-US" altLang="zh-CN" dirty="0"/>
              <a:t>dies, dagger</a:t>
            </a:r>
            <a:r>
              <a:rPr lang="zh-CN" altLang="en-US" dirty="0"/>
              <a:t>”</a:t>
            </a:r>
            <a:endParaRPr lang="en-US" altLang="zh-CN" dirty="0"/>
          </a:p>
          <a:p>
            <a:pPr lvl="2"/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d1 : Romeo and Juliet. </a:t>
            </a:r>
          </a:p>
          <a:p>
            <a:pPr lvl="2"/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d2 : Juliet: O happy </a:t>
            </a:r>
            <a:r>
              <a:rPr lang="en-US" altLang="zh-CN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dagger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! </a:t>
            </a:r>
          </a:p>
          <a:p>
            <a:pPr lvl="2"/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d3 : Romeo </a:t>
            </a:r>
            <a:r>
              <a:rPr lang="en-US" altLang="zh-CN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died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 by </a:t>
            </a:r>
            <a:r>
              <a:rPr lang="en-US" altLang="zh-CN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dagger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lvl="2"/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d4 : “Live free or </a:t>
            </a:r>
            <a:r>
              <a:rPr lang="en-US" altLang="zh-CN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die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”, that’s the New-Hampshire</a:t>
            </a:r>
            <a:r>
              <a:rPr lang="zh-CN" altLang="en-US" sz="1800" dirty="0">
                <a:latin typeface="Calibri" charset="0"/>
                <a:ea typeface="Calibri" charset="0"/>
                <a:cs typeface="Calibri" charset="0"/>
              </a:rPr>
              <a:t>‘</a:t>
            </a:r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s motto. </a:t>
            </a:r>
          </a:p>
          <a:p>
            <a:pPr lvl="2"/>
            <a:r>
              <a:rPr lang="en-US" altLang="zh-CN" sz="1800" dirty="0">
                <a:latin typeface="Calibri" charset="0"/>
                <a:ea typeface="Calibri" charset="0"/>
                <a:cs typeface="Calibri" charset="0"/>
              </a:rPr>
              <a:t>d5 : Did you know, New-Hampshire is in New-England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你觉得文档</a:t>
            </a:r>
            <a:r>
              <a:rPr lang="en-US" altLang="zh-CN" dirty="0"/>
              <a:t>d1</a:t>
            </a:r>
            <a:r>
              <a:rPr lang="zh-CN" altLang="en-US" dirty="0"/>
              <a:t>和</a:t>
            </a:r>
            <a:r>
              <a:rPr lang="en-US" altLang="zh-CN" dirty="0"/>
              <a:t>d4</a:t>
            </a:r>
            <a:r>
              <a:rPr lang="zh-CN" altLang="en-US" dirty="0"/>
              <a:t>哪个与查询更相关？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计算机能自动推理出这个吗？</a:t>
            </a:r>
            <a:endParaRPr lang="en-US" altLang="zh-CN" dirty="0"/>
          </a:p>
          <a:p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6D380C88-83F5-3145-B685-886838884200}"/>
              </a:ext>
            </a:extLst>
          </p:cNvPr>
          <p:cNvSpPr txBox="1"/>
          <p:nvPr/>
        </p:nvSpPr>
        <p:spPr>
          <a:xfrm>
            <a:off x="5971652" y="3771120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1" lang="en-US" altLang="zh-CN" dirty="0">
                <a:solidFill>
                  <a:srgbClr val="C00000"/>
                </a:solidFill>
              </a:rPr>
              <a:t>d1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1" lang="en-US" altLang="zh-CN" dirty="0">
                <a:solidFill>
                  <a:srgbClr val="C00000"/>
                </a:solidFill>
              </a:rPr>
              <a:t>d4</a:t>
            </a:r>
          </a:p>
        </p:txBody>
      </p:sp>
      <p:sp>
        <p:nvSpPr>
          <p:cNvPr id="14" name="Rectangle 4"/>
          <p:cNvSpPr/>
          <p:nvPr/>
        </p:nvSpPr>
        <p:spPr>
          <a:xfrm>
            <a:off x="6137039" y="324790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523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单词的分布式表示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分布式表示的优势（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降低表示维度，更少的参数和存储空间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能够</a:t>
            </a:r>
            <a:r>
              <a:rPr kumimoji="1" lang="zh-CN" altLang="en-US" b="1" dirty="0">
                <a:solidFill>
                  <a:srgbClr val="C00000"/>
                </a:solidFill>
              </a:rPr>
              <a:t>承载语义信息</a:t>
            </a:r>
            <a:r>
              <a:rPr kumimoji="1" lang="zh-CN" altLang="en-US" dirty="0"/>
              <a:t>和运算</a:t>
            </a:r>
          </a:p>
          <a:p>
            <a:pPr lvl="1"/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0F8B5-F4A7-8E48-B375-53C2D400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90" y="2485371"/>
            <a:ext cx="4766038" cy="235390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DAA98B69-DBAC-4DF7-B4D3-B17684297046}"/>
              </a:ext>
            </a:extLst>
          </p:cNvPr>
          <p:cNvSpPr/>
          <p:nvPr/>
        </p:nvSpPr>
        <p:spPr>
          <a:xfrm>
            <a:off x="2961068" y="4028140"/>
            <a:ext cx="3085055" cy="9401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599335-0F2D-4023-B615-3CB12F0EF060}"/>
              </a:ext>
            </a:extLst>
          </p:cNvPr>
          <p:cNvSpPr/>
          <p:nvPr/>
        </p:nvSpPr>
        <p:spPr>
          <a:xfrm>
            <a:off x="7136694" y="3885171"/>
            <a:ext cx="18576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en-US" altLang="zh-CN" sz="1400" dirty="0"/>
              <a:t>Man</a:t>
            </a:r>
            <a:r>
              <a:rPr kumimoji="1" lang="zh-CN" altLang="en-US" sz="1400" dirty="0"/>
              <a:t>和</a:t>
            </a:r>
            <a:r>
              <a:rPr kumimoji="1" lang="en-US" altLang="zh-CN" sz="1400" dirty="0"/>
              <a:t>woman</a:t>
            </a:r>
            <a:r>
              <a:rPr kumimoji="1" lang="zh-CN" altLang="en-US" sz="1400" dirty="0"/>
              <a:t>语义上更相似，</a:t>
            </a:r>
            <a:r>
              <a:rPr kumimoji="1" lang="en-US" altLang="zh-CN" sz="1400" dirty="0"/>
              <a:t>man</a:t>
            </a:r>
            <a:r>
              <a:rPr kumimoji="1" lang="zh-CN" altLang="en-US" sz="1400" dirty="0"/>
              <a:t>和</a:t>
            </a:r>
            <a:r>
              <a:rPr kumimoji="1" lang="en-US" altLang="zh-CN" sz="1400" dirty="0"/>
              <a:t>automobile</a:t>
            </a:r>
            <a:r>
              <a:rPr kumimoji="1" lang="zh-CN" altLang="en-US" sz="1400" dirty="0"/>
              <a:t>语义上更不相似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210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单词的分布式表示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基于分布式表示的相似单词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对单词的向量表示进行降维，可视化，</a:t>
            </a:r>
            <a:r>
              <a:rPr kumimoji="1" lang="zh-CN" altLang="en-US" dirty="0">
                <a:solidFill>
                  <a:srgbClr val="C00000"/>
                </a:solidFill>
              </a:rPr>
              <a:t>发现相似的单词聚集在一块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4F6845-0337-1446-B436-16D44AE9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9" y="2159923"/>
            <a:ext cx="8154671" cy="2842084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C559A7F1-4741-43DA-9953-5B891BC0EEBF}"/>
              </a:ext>
            </a:extLst>
          </p:cNvPr>
          <p:cNvSpPr/>
          <p:nvPr/>
        </p:nvSpPr>
        <p:spPr>
          <a:xfrm>
            <a:off x="6625301" y="3978333"/>
            <a:ext cx="1371600" cy="8312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1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单词的分布式表示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分布式表示的优势（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具有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“语义可泛化性”</a:t>
            </a:r>
            <a:endParaRPr kumimoji="1" lang="en-US" altLang="zh-CN" dirty="0">
              <a:solidFill>
                <a:srgbClr val="C00000"/>
              </a:solidFill>
              <a:sym typeface="Wingdings" pitchFamily="2" charset="2"/>
            </a:endParaRPr>
          </a:p>
          <a:p>
            <a:pPr lvl="2"/>
            <a:r>
              <a:rPr kumimoji="1" lang="zh-CN" altLang="en-US" dirty="0">
                <a:sym typeface="Wingdings" pitchFamily="2" charset="2"/>
              </a:rPr>
              <a:t>单词“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three”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和“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four”</a:t>
            </a:r>
            <a:r>
              <a:rPr kumimoji="1" lang="zh-CN" altLang="en-US" dirty="0">
                <a:sym typeface="Wingdings" pitchFamily="2" charset="2"/>
              </a:rPr>
              <a:t>在隐空间的表示相似</a:t>
            </a:r>
            <a:endParaRPr kumimoji="1" lang="en-US" altLang="zh-CN" dirty="0">
              <a:sym typeface="Wingdings" pitchFamily="2" charset="2"/>
            </a:endParaRPr>
          </a:p>
          <a:p>
            <a:pPr lvl="2"/>
            <a:r>
              <a:rPr kumimoji="1" lang="zh-CN" altLang="en-US" dirty="0">
                <a:sym typeface="Wingdings" pitchFamily="2" charset="2"/>
              </a:rPr>
              <a:t>单词“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teams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”和“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groups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”</a:t>
            </a:r>
            <a:r>
              <a:rPr kumimoji="1" lang="zh-CN" altLang="en-US" dirty="0">
                <a:sym typeface="Wingdings" pitchFamily="2" charset="2"/>
              </a:rPr>
              <a:t>在隐空间内的表示相似</a:t>
            </a:r>
            <a:endParaRPr kumimoji="1" lang="en-US" altLang="zh-CN" dirty="0">
              <a:sym typeface="Wingdings" pitchFamily="2" charset="2"/>
            </a:endParaRPr>
          </a:p>
          <a:p>
            <a:pPr lvl="2"/>
            <a:r>
              <a:rPr kumimoji="1" lang="en-US" altLang="zh-CN" dirty="0">
                <a:sym typeface="Wingdings" pitchFamily="2" charset="2"/>
              </a:rPr>
              <a:t></a:t>
            </a:r>
            <a:r>
              <a:rPr kumimoji="1" lang="zh-CN" altLang="en-US" dirty="0">
                <a:sym typeface="Wingdings" pitchFamily="2" charset="2"/>
              </a:rPr>
              <a:t> 训练数据中未出现的</a:t>
            </a:r>
            <a:r>
              <a:rPr kumimoji="1" lang="en-US" altLang="zh-CN" dirty="0">
                <a:sym typeface="Wingdings" pitchFamily="2" charset="2"/>
              </a:rPr>
              <a:t>bigram</a:t>
            </a:r>
            <a:r>
              <a:rPr kumimoji="1" lang="zh-CN" altLang="en-US" dirty="0">
                <a:sym typeface="Wingdings" pitchFamily="2" charset="2"/>
              </a:rPr>
              <a:t>：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three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groups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F3EBB1-6D1A-C04C-9817-B144668C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" y="3097629"/>
            <a:ext cx="5341818" cy="13424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35280" y="4489279"/>
                <a:ext cx="8351520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dirty="0">
                          <a:latin typeface="Cambria Math" panose="02040503050406030204" pitchFamily="18" charset="0"/>
                          <a:sym typeface="Wingdings" pitchFamily="2" charset="2"/>
                        </a:rPr>
                        <m:t>groups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|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dirty="0">
                          <a:latin typeface="Cambria Math" panose="02040503050406030204" pitchFamily="18" charset="0"/>
                          <a:sym typeface="Wingdings" pitchFamily="2" charset="2"/>
                        </a:rPr>
                        <m:t>four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)&gt;0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,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dirty="0">
                          <a:latin typeface="Cambria Math" panose="02040503050406030204" pitchFamily="18" charset="0"/>
                          <a:sym typeface="Wingdings" pitchFamily="2" charset="2"/>
                        </a:rPr>
                        <m:t>teams</m:t>
                      </m:r>
                      <m:d>
                        <m:dPr>
                          <m:begChr m:val="|"/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three</m:t>
                          </m:r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&gt;0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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dirty="0">
                          <a:latin typeface="Cambria Math" panose="02040503050406030204" pitchFamily="18" charset="0"/>
                          <a:sym typeface="Wingdings" pitchFamily="2" charset="2"/>
                        </a:rPr>
                        <m:t>groups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|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dirty="0">
                          <a:latin typeface="Cambria Math" panose="02040503050406030204" pitchFamily="18" charset="0"/>
                          <a:sym typeface="Wingdings" pitchFamily="2" charset="2"/>
                        </a:rPr>
                        <m:t>three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)&gt;0</m:t>
                      </m:r>
                    </m:oMath>
                  </m:oMathPara>
                </a14:m>
                <a:endParaRPr kumimoji="1" lang="en-US" altLang="zh-CN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" y="4489279"/>
                <a:ext cx="8351520" cy="369332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49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分布式表示入门：如何实现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先来猜一下单词“</a:t>
            </a:r>
            <a:r>
              <a:rPr lang="en" altLang="zh-CN" dirty="0"/>
              <a:t>bardiwac</a:t>
            </a:r>
            <a:r>
              <a:rPr kumimoji="1" lang="zh-CN" altLang="en-US" dirty="0"/>
              <a:t>”大致的含义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F8D25F-B4D8-CE4E-A6D9-E4CE34436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68" y="1631373"/>
            <a:ext cx="6300844" cy="30878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380C88-83F5-3145-B685-886838884200}"/>
              </a:ext>
            </a:extLst>
          </p:cNvPr>
          <p:cNvSpPr txBox="1"/>
          <p:nvPr/>
        </p:nvSpPr>
        <p:spPr>
          <a:xfrm>
            <a:off x="7064333" y="2343074"/>
            <a:ext cx="1933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zh-CN" altLang="en-US" dirty="0">
                <a:solidFill>
                  <a:srgbClr val="C00000"/>
                </a:solidFill>
              </a:rPr>
              <a:t>：一种红葡萄酒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：一个地名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C</a:t>
            </a:r>
            <a:r>
              <a:rPr kumimoji="1" lang="zh-CN" altLang="en-US" dirty="0">
                <a:solidFill>
                  <a:srgbClr val="C00000"/>
                </a:solidFill>
              </a:rPr>
              <a:t>：一个人名</a:t>
            </a:r>
          </a:p>
        </p:txBody>
      </p:sp>
    </p:spTree>
    <p:extLst>
      <p:ext uri="{BB962C8B-B14F-4D97-AF65-F5344CB8AC3E}">
        <p14:creationId xmlns:p14="http://schemas.microsoft.com/office/powerpoint/2010/main" val="36488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分布式表示入门：如何实现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先来猜一下单词“</a:t>
            </a:r>
            <a:r>
              <a:rPr lang="en" altLang="zh-CN" dirty="0"/>
              <a:t>bardiwac</a:t>
            </a:r>
            <a:r>
              <a:rPr kumimoji="1" lang="zh-CN" altLang="en-US" dirty="0"/>
              <a:t>”大致的含义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F8D25F-B4D8-CE4E-A6D9-E4CE34436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68" y="1631373"/>
            <a:ext cx="6300844" cy="30878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380C88-83F5-3145-B685-886838884200}"/>
              </a:ext>
            </a:extLst>
          </p:cNvPr>
          <p:cNvSpPr txBox="1"/>
          <p:nvPr/>
        </p:nvSpPr>
        <p:spPr>
          <a:xfrm>
            <a:off x="7064333" y="2343074"/>
            <a:ext cx="1933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zh-CN" altLang="en-US" dirty="0">
                <a:solidFill>
                  <a:srgbClr val="C00000"/>
                </a:solidFill>
              </a:rPr>
              <a:t>：一种红葡萄酒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zh-CN" altLang="en-US" dirty="0">
                <a:solidFill>
                  <a:srgbClr val="C00000"/>
                </a:solidFill>
              </a:rPr>
              <a:t>：一个地名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C</a:t>
            </a:r>
            <a:r>
              <a:rPr kumimoji="1" lang="zh-CN" altLang="en-US" dirty="0">
                <a:solidFill>
                  <a:srgbClr val="C00000"/>
                </a:solidFill>
              </a:rPr>
              <a:t>：一个人名</a:t>
            </a:r>
          </a:p>
        </p:txBody>
      </p:sp>
      <p:sp>
        <p:nvSpPr>
          <p:cNvPr id="4" name="椭圆 3"/>
          <p:cNvSpPr/>
          <p:nvPr/>
        </p:nvSpPr>
        <p:spPr>
          <a:xfrm>
            <a:off x="7090064" y="2313709"/>
            <a:ext cx="1946563" cy="4087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93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分布式表示入门：如何实现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为什么可以猜到？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CFB90F-05E4-6A4B-B206-2DBFC146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71" y="1987908"/>
            <a:ext cx="4963341" cy="29149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00934" y="1403411"/>
            <a:ext cx="473629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Bardiwac</a:t>
            </a:r>
            <a:r>
              <a:rPr kumimoji="1" lang="zh-CN" altLang="en-US" dirty="0"/>
              <a:t>在多个文档中的</a:t>
            </a:r>
            <a:r>
              <a:rPr kumimoji="1" lang="zh-CN" altLang="en-US" dirty="0">
                <a:solidFill>
                  <a:srgbClr val="C00000"/>
                </a:solidFill>
              </a:rPr>
              <a:t>上下文是关键</a:t>
            </a:r>
            <a:r>
              <a:rPr kumimoji="1" lang="zh-CN" altLang="en-US" dirty="0"/>
              <a:t>！！！</a:t>
            </a:r>
          </a:p>
        </p:txBody>
      </p:sp>
    </p:spTree>
    <p:extLst>
      <p:ext uri="{BB962C8B-B14F-4D97-AF65-F5344CB8AC3E}">
        <p14:creationId xmlns:p14="http://schemas.microsoft.com/office/powerpoint/2010/main" val="375356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分布式表示入门：如何实现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语言学中的分布式假设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FFEE1E-320B-014F-825C-BF169465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62" y="2023105"/>
            <a:ext cx="6983928" cy="26745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276DDF-70C1-0D4C-B9B0-569BDB65FA92}"/>
              </a:ext>
            </a:extLst>
          </p:cNvPr>
          <p:cNvSpPr/>
          <p:nvPr/>
        </p:nvSpPr>
        <p:spPr>
          <a:xfrm>
            <a:off x="2053522" y="1502931"/>
            <a:ext cx="5036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“</a:t>
            </a:r>
            <a:r>
              <a:rPr lang="en" altLang="zh-CN" sz="2400" dirty="0">
                <a:solidFill>
                  <a:srgbClr val="C00000"/>
                </a:solidFill>
              </a:rPr>
              <a:t>The meaning of a word lies in its use</a:t>
            </a:r>
            <a:r>
              <a:rPr lang="en-US" altLang="zh-CN" sz="2400" dirty="0">
                <a:solidFill>
                  <a:srgbClr val="C00000"/>
                </a:solidFill>
              </a:rPr>
              <a:t>.”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分布式表示入门：如何实现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单词的语义隐藏在它们的</a:t>
            </a:r>
            <a:r>
              <a:rPr kumimoji="1" lang="zh-CN" altLang="en-US" dirty="0">
                <a:solidFill>
                  <a:srgbClr val="C00000"/>
                </a:solidFill>
              </a:rPr>
              <a:t>共现数据中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4C526C-1B03-8E40-9C15-128B35BA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23" y="1770695"/>
            <a:ext cx="3991495" cy="291735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C3C64F0-396C-46F0-B463-C08C57D31546}"/>
              </a:ext>
            </a:extLst>
          </p:cNvPr>
          <p:cNvSpPr/>
          <p:nvPr/>
        </p:nvSpPr>
        <p:spPr>
          <a:xfrm>
            <a:off x="4094018" y="2905991"/>
            <a:ext cx="1537855" cy="10425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5F5DE26-598D-4A42-B9F0-59E70BA9ECF6}"/>
              </a:ext>
            </a:extLst>
          </p:cNvPr>
          <p:cNvSpPr/>
          <p:nvPr/>
        </p:nvSpPr>
        <p:spPr>
          <a:xfrm>
            <a:off x="2275114" y="2144486"/>
            <a:ext cx="4034972" cy="584200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70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分布式表示入门：如何实现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分布式假设的表现形式</a:t>
            </a:r>
            <a:r>
              <a:rPr kumimoji="1" lang="en-US" altLang="zh-CN" dirty="0"/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（文档内共现）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50F4E8-D917-C147-AEA9-7C8FCFBD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0" y="1948300"/>
            <a:ext cx="2416930" cy="1435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8048F6-FB62-BD4E-A039-7E2CBAEA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971" y="1863187"/>
            <a:ext cx="2179599" cy="16449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2FE65E-5BE8-D24A-8F58-304D45418325}"/>
              </a:ext>
            </a:extLst>
          </p:cNvPr>
          <p:cNvSpPr txBox="1"/>
          <p:nvPr/>
        </p:nvSpPr>
        <p:spPr>
          <a:xfrm>
            <a:off x="1821625" y="3561990"/>
            <a:ext cx="4629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适合长文本的表达：单词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共现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关系建模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88B7CB-394C-4D46-930C-EB684BE96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445" y="1948300"/>
            <a:ext cx="2320968" cy="13346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B0C433-2C33-A045-B1CE-E779FF6F4139}"/>
              </a:ext>
            </a:extLst>
          </p:cNvPr>
          <p:cNvSpPr txBox="1"/>
          <p:nvPr/>
        </p:nvSpPr>
        <p:spPr>
          <a:xfrm>
            <a:off x="1821625" y="4297172"/>
            <a:ext cx="550074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话题模型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LSI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NMF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PLSI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LDA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CAC7C04D-2915-D644-9EC0-140E0405546A}"/>
              </a:ext>
            </a:extLst>
          </p:cNvPr>
          <p:cNvSpPr/>
          <p:nvPr/>
        </p:nvSpPr>
        <p:spPr>
          <a:xfrm>
            <a:off x="2731324" y="2450783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D7F36AB3-74DB-9E4B-98D4-61EAC0F14010}"/>
              </a:ext>
            </a:extLst>
          </p:cNvPr>
          <p:cNvSpPr/>
          <p:nvPr/>
        </p:nvSpPr>
        <p:spPr>
          <a:xfrm>
            <a:off x="5887334" y="2456595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0256AE6-6340-409C-82F2-9A8207B56DC1}"/>
              </a:ext>
            </a:extLst>
          </p:cNvPr>
          <p:cNvSpPr/>
          <p:nvPr/>
        </p:nvSpPr>
        <p:spPr>
          <a:xfrm>
            <a:off x="4156710" y="2263140"/>
            <a:ext cx="510540" cy="1019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929889" y="4221480"/>
            <a:ext cx="2030367" cy="4991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54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分布式表示入门：如何实现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分布式假设的表现形式</a:t>
            </a:r>
            <a:r>
              <a:rPr kumimoji="1" lang="en-US" altLang="zh-CN" dirty="0"/>
              <a:t>2</a:t>
            </a:r>
            <a:r>
              <a:rPr kumimoji="1" lang="zh-CN" altLang="en-US" dirty="0">
                <a:solidFill>
                  <a:srgbClr val="C00000"/>
                </a:solidFill>
              </a:rPr>
              <a:t>（上下文共现）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7B7013-E147-3D42-8B5C-951C18BAE9BE}"/>
              </a:ext>
            </a:extLst>
          </p:cNvPr>
          <p:cNvSpPr txBox="1"/>
          <p:nvPr/>
        </p:nvSpPr>
        <p:spPr>
          <a:xfrm>
            <a:off x="2110526" y="3397194"/>
            <a:ext cx="4629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适合短文本的表达：单词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聚合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关系建模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E6C031-8DB3-B944-A2AE-3D47790C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9" y="1915664"/>
            <a:ext cx="2841607" cy="9095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0B3C8C-ACE0-4D40-8497-24E53DE6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497" y="1713160"/>
            <a:ext cx="2286000" cy="1314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6503BE-BF4F-3F43-A731-9FD8AF9BC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388" y="1745396"/>
            <a:ext cx="1587653" cy="12823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7A5469-FD33-C542-98DE-01C2B768D832}"/>
              </a:ext>
            </a:extLst>
          </p:cNvPr>
          <p:cNvSpPr txBox="1"/>
          <p:nvPr/>
        </p:nvSpPr>
        <p:spPr>
          <a:xfrm>
            <a:off x="1220189" y="3978904"/>
            <a:ext cx="58375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词嵌入模型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Word2Vec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Glove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BTM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等词嵌入模型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454B44F1-AF57-3A4B-A057-62C3566F0FDD}"/>
              </a:ext>
            </a:extLst>
          </p:cNvPr>
          <p:cNvSpPr/>
          <p:nvPr/>
        </p:nvSpPr>
        <p:spPr>
          <a:xfrm>
            <a:off x="3233836" y="2203151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97BADF3B-C483-B94F-9E2A-337F8651EC4B}"/>
              </a:ext>
            </a:extLst>
          </p:cNvPr>
          <p:cNvSpPr/>
          <p:nvPr/>
        </p:nvSpPr>
        <p:spPr>
          <a:xfrm>
            <a:off x="6389846" y="2208963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6C9CB66-8506-4B2E-B0F6-01A587F55C79}"/>
              </a:ext>
            </a:extLst>
          </p:cNvPr>
          <p:cNvSpPr/>
          <p:nvPr/>
        </p:nvSpPr>
        <p:spPr>
          <a:xfrm>
            <a:off x="3931702" y="2084071"/>
            <a:ext cx="2400517" cy="5141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686050" y="3891155"/>
            <a:ext cx="1261447" cy="5448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97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文本表示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3542073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什么是文本表示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独热编码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(one hot encoding)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绝对词频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TF-IDF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分布式表示入门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分布式表示入门：如何实现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隐空间中与</a:t>
            </a:r>
            <a:r>
              <a:rPr kumimoji="1" lang="en-US" altLang="zh-CN" dirty="0"/>
              <a:t>Feynman</a:t>
            </a:r>
            <a:r>
              <a:rPr kumimoji="1" lang="zh-CN" altLang="en-US" dirty="0"/>
              <a:t>相近的词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2E1A7-EA8D-9E48-A86C-314AECF1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7" y="1652018"/>
            <a:ext cx="7813964" cy="25800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B6C277-EAB3-4147-947D-4A9EDCDB5373}"/>
              </a:ext>
            </a:extLst>
          </p:cNvPr>
          <p:cNvSpPr/>
          <p:nvPr/>
        </p:nvSpPr>
        <p:spPr>
          <a:xfrm>
            <a:off x="273063" y="4427661"/>
            <a:ext cx="374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话题模型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得到的语义相近的词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9AB675-F774-154C-BDDD-011895E9EF10}"/>
              </a:ext>
            </a:extLst>
          </p:cNvPr>
          <p:cNvSpPr/>
          <p:nvPr/>
        </p:nvSpPr>
        <p:spPr>
          <a:xfrm>
            <a:off x="4769713" y="4427661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词嵌入模型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关系得到的语义相近的词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F61898D-5056-49BC-9D96-15B8211C6BAF}"/>
              </a:ext>
            </a:extLst>
          </p:cNvPr>
          <p:cNvCxnSpPr/>
          <p:nvPr/>
        </p:nvCxnSpPr>
        <p:spPr>
          <a:xfrm>
            <a:off x="4433454" y="1136073"/>
            <a:ext cx="31173" cy="386541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0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9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话题模型</a:t>
            </a:r>
            <a:r>
              <a:rPr kumimoji="1" lang="en-US" altLang="zh-CN" dirty="0"/>
              <a:t>LSI——</a:t>
            </a:r>
            <a:r>
              <a:rPr kumimoji="1" lang="zh-CN" altLang="en-US" dirty="0">
                <a:solidFill>
                  <a:srgbClr val="C00000"/>
                </a:solidFill>
              </a:rPr>
              <a:t>潜语义索引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pPr lvl="1"/>
            <a:r>
              <a:rPr lang="zh-CN" altLang="en" dirty="0"/>
              <a:t>也被</a:t>
            </a:r>
            <a:r>
              <a:rPr lang="zh-CN" altLang="en-US" dirty="0"/>
              <a:t>称为潜在语义分析</a:t>
            </a:r>
            <a:r>
              <a:rPr lang="en-US" altLang="zh-CN" dirty="0"/>
              <a:t>(</a:t>
            </a:r>
            <a:r>
              <a:rPr lang="en" altLang="zh-CN" dirty="0"/>
              <a:t>Latent Semantic Analysis</a:t>
            </a:r>
            <a:r>
              <a:rPr lang="en-US" altLang="zh-CN" dirty="0"/>
              <a:t>, LSA)</a:t>
            </a:r>
          </a:p>
          <a:p>
            <a:pPr lvl="1"/>
            <a:r>
              <a:rPr kumimoji="1" lang="zh-CN" altLang="en-US" dirty="0"/>
              <a:t>基于</a:t>
            </a:r>
            <a:r>
              <a:rPr kumimoji="1" lang="zh-CN" altLang="en-US" dirty="0">
                <a:solidFill>
                  <a:srgbClr val="C00000"/>
                </a:solidFill>
              </a:rPr>
              <a:t>矩阵分解</a:t>
            </a:r>
            <a:r>
              <a:rPr kumimoji="1" lang="zh-CN" altLang="en-US" dirty="0"/>
              <a:t>的话题模型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通过求解单词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文档共现矩阵的</a:t>
            </a:r>
            <a:r>
              <a:rPr kumimoji="1" lang="zh-CN" altLang="en-US" dirty="0">
                <a:solidFill>
                  <a:srgbClr val="C00000"/>
                </a:solidFill>
              </a:rPr>
              <a:t>低秩近似</a:t>
            </a:r>
            <a:r>
              <a:rPr kumimoji="1" lang="zh-CN" altLang="en-US" dirty="0"/>
              <a:t>得到话题</a:t>
            </a:r>
            <a:endParaRPr kumimoji="1" lang="en-US" altLang="zh-CN" dirty="0"/>
          </a:p>
          <a:p>
            <a:endParaRPr lang="en" altLang="zh-CN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DB24A5-3BF7-A742-B445-E96A9E53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9" y="2439307"/>
            <a:ext cx="7848600" cy="177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EABDFFA-DF9C-264E-9AF1-794731890B30}"/>
              </a:ext>
            </a:extLst>
          </p:cNvPr>
          <p:cNvSpPr/>
          <p:nvPr/>
        </p:nvSpPr>
        <p:spPr>
          <a:xfrm>
            <a:off x="2009350" y="3701528"/>
            <a:ext cx="1634837" cy="4294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2D7811-4698-0F49-ACD9-1FB2D0A331D7}"/>
              </a:ext>
            </a:extLst>
          </p:cNvPr>
          <p:cNvSpPr/>
          <p:nvPr/>
        </p:nvSpPr>
        <p:spPr>
          <a:xfrm>
            <a:off x="923764" y="4274397"/>
            <a:ext cx="707844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Times" panose="02020603050405020304" pitchFamily="18" charset="0"/>
                <a:cs typeface="Times" panose="02020603050405020304" pitchFamily="18" charset="0"/>
              </a:rPr>
              <a:t>Deerwester</a:t>
            </a:r>
            <a:r>
              <a:rPr lang="en-US" altLang="zh-CN" sz="2000" dirty="0">
                <a:latin typeface="Times" panose="02020603050405020304" pitchFamily="18" charset="0"/>
                <a:cs typeface="Times" panose="02020603050405020304" pitchFamily="18" charset="0"/>
              </a:rPr>
              <a:t> et al., Indexing by Latent Semantic Analysis. 1990.</a:t>
            </a:r>
            <a:endParaRPr lang="zh-CN" alt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6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潜在语义索引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r>
              <a:rPr kumimoji="1" lang="zh-CN" altLang="en-US" dirty="0"/>
              <a:t>通过求解单词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文档共现矩阵的</a:t>
            </a:r>
            <a:r>
              <a:rPr kumimoji="1" lang="zh-CN" altLang="en-US" dirty="0">
                <a:solidFill>
                  <a:srgbClr val="C00000"/>
                </a:solidFill>
              </a:rPr>
              <a:t>低秩近似</a:t>
            </a:r>
            <a:r>
              <a:rPr kumimoji="1" lang="zh-CN" altLang="en-US" dirty="0"/>
              <a:t>得到话题</a:t>
            </a:r>
            <a:endParaRPr kumimoji="1" lang="en-US" altLang="zh-CN" dirty="0"/>
          </a:p>
          <a:p>
            <a:pPr lvl="1"/>
            <a:r>
              <a:rPr lang="zh-CN" altLang="en-US" dirty="0"/>
              <a:t>目标：去除掉文档共现矩阵中的“噪音”</a:t>
            </a:r>
            <a:endParaRPr lang="en-US" dirty="0"/>
          </a:p>
          <a:p>
            <a:pPr lvl="1"/>
            <a:r>
              <a:rPr lang="zh-CN" altLang="en-US" dirty="0"/>
              <a:t>解决思路：找到一个秩为</a:t>
            </a:r>
            <a:r>
              <a:rPr lang="en-US" altLang="zh-CN" dirty="0"/>
              <a:t>k</a:t>
            </a:r>
            <a:r>
              <a:rPr lang="zh-CN" altLang="en-US" dirty="0"/>
              <a:t>的矩阵，使其与文档近似矩阵最为相近。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06967" y="2360428"/>
                <a:ext cx="7531100" cy="1453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𝑟𝑎𝑛𝑘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𝑟𝑎𝑛𝑘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e>
                    </m:func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67" y="2360428"/>
                <a:ext cx="7531100" cy="1453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165860" y="4022705"/>
            <a:ext cx="667131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的原理：发现词项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文档矩阵中的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低秩结构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分布式语义假设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语义相关的词，倾向共现在同一个文档中</a:t>
            </a:r>
          </a:p>
        </p:txBody>
      </p:sp>
    </p:spTree>
    <p:extLst>
      <p:ext uri="{BB962C8B-B14F-4D97-AF65-F5344CB8AC3E}">
        <p14:creationId xmlns:p14="http://schemas.microsoft.com/office/powerpoint/2010/main" val="299375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50F4E8-D917-C147-AEA9-7C8FCFBD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48" y="2148606"/>
            <a:ext cx="2416930" cy="14352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8048F6-FB62-BD4E-A039-7E2CBAEA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030" y="2063478"/>
            <a:ext cx="2179599" cy="1644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88B7CB-394C-4D46-930C-EB684BE96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04" y="2148591"/>
            <a:ext cx="2320968" cy="1334679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CAC7C04D-2915-D644-9EC0-140E0405546A}"/>
              </a:ext>
            </a:extLst>
          </p:cNvPr>
          <p:cNvSpPr/>
          <p:nvPr/>
        </p:nvSpPr>
        <p:spPr>
          <a:xfrm>
            <a:off x="2990383" y="2651074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7F36AB3-74DB-9E4B-98D4-61EAC0F14010}"/>
              </a:ext>
            </a:extLst>
          </p:cNvPr>
          <p:cNvSpPr/>
          <p:nvPr/>
        </p:nvSpPr>
        <p:spPr>
          <a:xfrm>
            <a:off x="6146393" y="2656886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dirty="0"/>
              <a:t>潜语义索引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pPr lvl="1"/>
            <a:r>
              <a:rPr kumimoji="1" lang="zh-CN" altLang="en-US" dirty="0"/>
              <a:t>从</a:t>
            </a:r>
            <a:r>
              <a:rPr kumimoji="1" lang="zh-CN" altLang="en-US" dirty="0">
                <a:solidFill>
                  <a:srgbClr val="C00000"/>
                </a:solidFill>
              </a:rPr>
              <a:t>单词</a:t>
            </a:r>
            <a:r>
              <a:rPr kumimoji="1" lang="en-US" altLang="zh-CN" dirty="0">
                <a:solidFill>
                  <a:srgbClr val="C00000"/>
                </a:solidFill>
              </a:rPr>
              <a:t>-</a:t>
            </a:r>
            <a:r>
              <a:rPr kumimoji="1" lang="zh-CN" altLang="en-US" dirty="0">
                <a:solidFill>
                  <a:srgbClr val="C00000"/>
                </a:solidFill>
              </a:rPr>
              <a:t>文档的共现矩阵</a:t>
            </a:r>
            <a:r>
              <a:rPr kumimoji="1" lang="zh-CN" altLang="en-US" dirty="0"/>
              <a:t>开始</a:t>
            </a:r>
            <a:endParaRPr 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ACBE9B4-5A87-4DBA-9EE1-CD9545480D1A}"/>
              </a:ext>
            </a:extLst>
          </p:cNvPr>
          <p:cNvSpPr/>
          <p:nvPr/>
        </p:nvSpPr>
        <p:spPr>
          <a:xfrm>
            <a:off x="3541486" y="2063478"/>
            <a:ext cx="2349738" cy="16920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6380C7-207F-B649-A278-EEE0C8B5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0" y="2431011"/>
            <a:ext cx="3619257" cy="14916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263EE71-79A8-F341-8AD4-8D8D87342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054" y="2432420"/>
            <a:ext cx="3673413" cy="14902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FD7245-B7B3-DA46-8B7B-A80753077E46}"/>
              </a:ext>
            </a:extLst>
          </p:cNvPr>
          <p:cNvSpPr txBox="1"/>
          <p:nvPr/>
        </p:nvSpPr>
        <p:spPr>
          <a:xfrm>
            <a:off x="1964316" y="3946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词频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2B208B-BC83-CF4F-88F3-C600CFEC30C3}"/>
              </a:ext>
            </a:extLst>
          </p:cNvPr>
          <p:cNvSpPr txBox="1"/>
          <p:nvPr/>
        </p:nvSpPr>
        <p:spPr>
          <a:xfrm>
            <a:off x="6672069" y="392309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TF-IDF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93DA9F-3DC7-7244-96D6-2F767557C560}"/>
              </a:ext>
            </a:extLst>
          </p:cNvPr>
          <p:cNvSpPr txBox="1"/>
          <p:nvPr/>
        </p:nvSpPr>
        <p:spPr>
          <a:xfrm>
            <a:off x="4247605" y="30852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或者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1D42F0-C81A-5A47-B5CA-68E52FFF7B03}"/>
              </a:ext>
            </a:extLst>
          </p:cNvPr>
          <p:cNvSpPr txBox="1"/>
          <p:nvPr/>
        </p:nvSpPr>
        <p:spPr>
          <a:xfrm>
            <a:off x="236837" y="1919527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单词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文档共现矩阵可以为：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dirty="0"/>
              <a:t>潜语义索引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pPr lvl="1"/>
            <a:r>
              <a:rPr kumimoji="1" lang="zh-CN" altLang="en-US" dirty="0"/>
              <a:t>从</a:t>
            </a:r>
            <a:r>
              <a:rPr kumimoji="1" lang="zh-CN" altLang="en-US" dirty="0">
                <a:solidFill>
                  <a:srgbClr val="C00000"/>
                </a:solidFill>
              </a:rPr>
              <a:t>单词</a:t>
            </a:r>
            <a:r>
              <a:rPr kumimoji="1" lang="en-US" altLang="zh-CN" dirty="0">
                <a:solidFill>
                  <a:srgbClr val="C00000"/>
                </a:solidFill>
              </a:rPr>
              <a:t>-</a:t>
            </a:r>
            <a:r>
              <a:rPr kumimoji="1" lang="zh-CN" altLang="en-US" dirty="0">
                <a:solidFill>
                  <a:srgbClr val="C00000"/>
                </a:solidFill>
              </a:rPr>
              <a:t>文档的共现矩阵</a:t>
            </a:r>
            <a:r>
              <a:rPr kumimoji="1" lang="zh-CN" altLang="en-US" dirty="0"/>
              <a:t>开始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5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9715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潜语义索引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pPr lvl="1"/>
            <a:r>
              <a:rPr kumimoji="1" lang="zh-CN" altLang="en-US" dirty="0"/>
              <a:t>从单词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文档的共现矩阵开始</a:t>
            </a:r>
            <a:endParaRPr kumimoji="1" lang="en-US" altLang="zh-CN" dirty="0"/>
          </a:p>
          <a:p>
            <a:pPr lvl="1"/>
            <a:r>
              <a:rPr kumimoji="1" lang="en-US" dirty="0"/>
              <a:t>LSI</a:t>
            </a:r>
            <a:r>
              <a:rPr kumimoji="1" lang="zh-CN" altLang="en-US" dirty="0"/>
              <a:t>依赖于奇异值分解</a:t>
            </a:r>
            <a:r>
              <a:rPr kumimoji="1" lang="en-US" altLang="zh-CN" dirty="0"/>
              <a:t>(Singular Value Decomposition, SVD)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429933" y="2442633"/>
            <a:ext cx="4123267" cy="119803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举个例子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r>
              <a:rPr lang="zh-CN" altLang="en-US" dirty="0">
                <a:solidFill>
                  <a:sysClr val="windowText" lastClr="000000"/>
                </a:solidFill>
              </a:rPr>
              <a:t>，了解如何进行奇异值分解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r>
              <a:rPr lang="zh-CN" altLang="en-US" dirty="0">
                <a:solidFill>
                  <a:sysClr val="windowText" lastClr="000000"/>
                </a:solidFill>
              </a:rPr>
              <a:t>，以及分解以后各个矩阵的意义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376055" y="1690255"/>
            <a:ext cx="5358245" cy="4953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7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/>
                  <a:t>潜语义索引</a:t>
                </a:r>
                <a:r>
                  <a:rPr kumimoji="1" lang="en-US" altLang="zh-CN" dirty="0"/>
                  <a:t>(Latent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Semantic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Index, LSI)</a:t>
                </a:r>
              </a:p>
              <a:p>
                <a:pPr lvl="1"/>
                <a:r>
                  <a:rPr kumimoji="1" lang="zh-CN" altLang="en-US" dirty="0"/>
                  <a:t>从单词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文档的共现矩阵开始</a:t>
                </a:r>
                <a:endParaRPr kumimoji="1" lang="en-US" altLang="zh-CN" dirty="0"/>
              </a:p>
              <a:p>
                <a:pPr lvl="1"/>
                <a:r>
                  <a:rPr kumimoji="1" lang="en-US" dirty="0"/>
                  <a:t>LSI</a:t>
                </a:r>
                <a:r>
                  <a:rPr kumimoji="1" lang="zh-CN" altLang="en-US" dirty="0"/>
                  <a:t>依赖于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奇异值分解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(Singular Value Decomposition, SVD)</a:t>
                </a:r>
              </a:p>
              <a:p>
                <a:pPr lvl="1" algn="just"/>
                <a:r>
                  <a:rPr lang="zh-CN" altLang="zh-CN" dirty="0"/>
                  <a:t>假设有矩阵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如下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计算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533900" y="1932594"/>
                <a:ext cx="4186767" cy="29378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300" dirty="0"/>
                  <a:t>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AA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zh-CN" sz="1300" dirty="0"/>
                  <a:t>进行特征分解，有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=3;</m:t>
                    </m:r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30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130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130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  <m:r>
                      <a:rPr lang="en-US" altLang="zh-CN" sz="130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=1;</m:t>
                    </m:r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30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1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30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  <m:r>
                      <a:rPr lang="en-US" altLang="zh-CN" sz="130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zh-CN" sz="1300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=0;</m:t>
                    </m:r>
                    <m:sSub>
                      <m:sSub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CN" sz="13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30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30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130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300" dirty="0"/>
                  <a:t> </a:t>
                </a:r>
              </a:p>
              <a:p>
                <a:pPr algn="just"/>
                <a:endParaRPr lang="en-US" altLang="zh-CN" sz="1300" dirty="0"/>
              </a:p>
              <a:p>
                <a:pPr algn="just"/>
                <a:r>
                  <a:rPr lang="zh-CN" altLang="en-US" sz="1300" dirty="0"/>
                  <a:t>构造</a:t>
                </a:r>
                <a:r>
                  <a:rPr lang="en-US" altLang="zh-CN" sz="1300" dirty="0"/>
                  <a:t>U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300" dirty="0"/>
                  <a:t> </a:t>
                </a:r>
                <a:endParaRPr lang="zh-CN" altLang="zh-CN" sz="13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0" y="1932594"/>
                <a:ext cx="4186767" cy="2937856"/>
              </a:xfrm>
              <a:prstGeom prst="rect">
                <a:avLst/>
              </a:prstGeom>
              <a:blipFill>
                <a:blip r:embed="rId3"/>
                <a:stretch>
                  <a:fillRect l="-145" t="-20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>
          <a:xfrm>
            <a:off x="7370233" y="3826933"/>
            <a:ext cx="1181100" cy="929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r>
              <a:rPr lang="zh-CN" altLang="en-US" dirty="0"/>
              <a:t>的各个列正交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92429" y="4870450"/>
            <a:ext cx="4826933" cy="2730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ysClr val="windowText" lastClr="000000"/>
                </a:solidFill>
              </a:rPr>
              <a:t>奇异值分解的数学原理，请参考“本目录下”相关资料</a:t>
            </a:r>
          </a:p>
        </p:txBody>
      </p:sp>
    </p:spTree>
    <p:extLst>
      <p:ext uri="{BB962C8B-B14F-4D97-AF65-F5344CB8AC3E}">
        <p14:creationId xmlns:p14="http://schemas.microsoft.com/office/powerpoint/2010/main" val="167539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/>
                  <a:t>潜语义索引</a:t>
                </a:r>
                <a:r>
                  <a:rPr kumimoji="1" lang="en-US" altLang="zh-CN" dirty="0"/>
                  <a:t>(Latent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Semantic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Index, LSI)</a:t>
                </a:r>
              </a:p>
              <a:p>
                <a:pPr lvl="1"/>
                <a:r>
                  <a:rPr kumimoji="1" lang="zh-CN" altLang="en-US" dirty="0"/>
                  <a:t>从单词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文档的共现矩阵开始</a:t>
                </a:r>
                <a:endParaRPr kumimoji="1" lang="en-US" altLang="zh-CN" dirty="0"/>
              </a:p>
              <a:p>
                <a:pPr lvl="1"/>
                <a:r>
                  <a:rPr kumimoji="1" lang="en-US" dirty="0"/>
                  <a:t>LSI</a:t>
                </a:r>
                <a:r>
                  <a:rPr kumimoji="1" lang="zh-CN" altLang="en-US" dirty="0"/>
                  <a:t>依赖于奇异值分解</a:t>
                </a:r>
                <a:r>
                  <a:rPr kumimoji="1" lang="en-US" altLang="zh-CN" dirty="0"/>
                  <a:t>(Singular Value Decomposition, SVD)</a:t>
                </a:r>
              </a:p>
              <a:p>
                <a:pPr lvl="1"/>
                <a:r>
                  <a:rPr lang="zh-CN" altLang="zh-CN" dirty="0"/>
                  <a:t>假设有矩阵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如下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计算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724400" y="2109579"/>
                <a:ext cx="4186767" cy="153016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300" dirty="0"/>
                  <a:t>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3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zh-CN" sz="1300" dirty="0"/>
                  <a:t>进行特征分解，有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13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300">
                          <a:latin typeface="Cambria Math" panose="02040503050406030204" pitchFamily="18" charset="0"/>
                        </a:rPr>
                        <m:t>=3;</m:t>
                      </m:r>
                      <m:sSub>
                        <m:sSubPr>
                          <m:ctrlPr>
                            <a:rPr lang="zh-CN" altLang="zh-CN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sz="13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3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30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3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sz="130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3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r>
                        <a:rPr lang="en-US" altLang="zh-CN" sz="130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zh-CN" altLang="zh-CN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13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300">
                          <a:latin typeface="Cambria Math" panose="02040503050406030204" pitchFamily="18" charset="0"/>
                        </a:rPr>
                        <m:t>=1;</m:t>
                      </m:r>
                      <m:sSub>
                        <m:sSubPr>
                          <m:ctrlPr>
                            <a:rPr lang="zh-CN" altLang="zh-CN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sz="13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3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30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3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zh-CN" sz="130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3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  <m:r>
                        <a:rPr lang="en-US" altLang="zh-CN" sz="130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13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300" dirty="0"/>
              </a:p>
              <a:p>
                <a:pPr algn="just"/>
                <a:r>
                  <a:rPr lang="zh-CN" altLang="en-US" sz="1300" dirty="0"/>
                  <a:t>构造</a:t>
                </a:r>
                <a:r>
                  <a:rPr lang="en-US" altLang="zh-CN" sz="1300" dirty="0"/>
                  <a:t>V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300" dirty="0"/>
                  <a:t> </a:t>
                </a:r>
                <a:endParaRPr lang="zh-CN" altLang="zh-CN" sz="13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109579"/>
                <a:ext cx="4186767" cy="1530162"/>
              </a:xfrm>
              <a:prstGeom prst="rect">
                <a:avLst/>
              </a:prstGeom>
              <a:blipFill>
                <a:blip r:embed="rId3"/>
                <a:stretch>
                  <a:fillRect t="-39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7370233" y="3826933"/>
            <a:ext cx="1181100" cy="929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r>
              <a:rPr lang="zh-CN" altLang="en-US" dirty="0"/>
              <a:t>的各个列正交</a:t>
            </a:r>
          </a:p>
        </p:txBody>
      </p:sp>
    </p:spTree>
    <p:extLst>
      <p:ext uri="{BB962C8B-B14F-4D97-AF65-F5344CB8AC3E}">
        <p14:creationId xmlns:p14="http://schemas.microsoft.com/office/powerpoint/2010/main" val="25290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/>
                  <a:t>潜语义索引</a:t>
                </a:r>
                <a:r>
                  <a:rPr kumimoji="1" lang="en-US" altLang="zh-CN" dirty="0"/>
                  <a:t>(Latent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Semantic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Index, LSI)</a:t>
                </a:r>
              </a:p>
              <a:p>
                <a:pPr lvl="1"/>
                <a:r>
                  <a:rPr kumimoji="1" lang="zh-CN" altLang="en-US" dirty="0"/>
                  <a:t>从单词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文档的共现矩阵开始</a:t>
                </a:r>
                <a:endParaRPr kumimoji="1" lang="en-US" altLang="zh-CN" dirty="0"/>
              </a:p>
              <a:p>
                <a:pPr lvl="1"/>
                <a:r>
                  <a:rPr kumimoji="1" lang="en-US" dirty="0"/>
                  <a:t>LSI</a:t>
                </a:r>
                <a:r>
                  <a:rPr kumimoji="1" lang="zh-CN" altLang="en-US" dirty="0"/>
                  <a:t>依赖于奇异值分解</a:t>
                </a:r>
                <a:r>
                  <a:rPr kumimoji="1" lang="en-US" altLang="zh-CN" dirty="0"/>
                  <a:t>(Singular Value Decomposition, SVD)</a:t>
                </a:r>
              </a:p>
              <a:p>
                <a:pPr lvl="1"/>
                <a:r>
                  <a:rPr lang="zh-CN" altLang="zh-CN" dirty="0"/>
                  <a:t>假设有矩阵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如下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计算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724400" y="2109579"/>
                <a:ext cx="4186767" cy="153663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300" dirty="0"/>
                  <a:t>根据</a:t>
                </a:r>
                <a14:m>
                  <m:oMath xmlns:m="http://schemas.openxmlformats.org/officeDocument/2006/math">
                    <m:r>
                      <a:rPr lang="zh-CN" altLang="en-US" sz="1300" i="1" dirty="0">
                        <a:latin typeface="Cambria Math" panose="02040503050406030204" pitchFamily="18" charset="0"/>
                      </a:rPr>
                      <m:t>特征值</m:t>
                    </m:r>
                  </m:oMath>
                </a14:m>
                <a:endParaRPr lang="en-US" altLang="zh-CN" sz="13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13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300">
                          <a:latin typeface="Cambria Math" panose="02040503050406030204" pitchFamily="18" charset="0"/>
                        </a:rPr>
                        <m:t>=3;</m:t>
                      </m:r>
                      <m:sSub>
                        <m:sSubPr>
                          <m:ctrlPr>
                            <a:rPr lang="zh-CN" altLang="zh-CN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13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300">
                          <a:latin typeface="Cambria Math" panose="02040503050406030204" pitchFamily="18" charset="0"/>
                        </a:rPr>
                        <m:t>=1;</m:t>
                      </m:r>
                      <m:sSub>
                        <m:sSubPr>
                          <m:ctrlPr>
                            <a:rPr lang="zh-CN" altLang="zh-CN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3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13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300"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endParaRPr lang="en-US" altLang="zh-CN" sz="1300" dirty="0"/>
              </a:p>
              <a:p>
                <a:pPr algn="just"/>
                <a:endParaRPr lang="en-US" altLang="zh-CN" sz="1300" dirty="0"/>
              </a:p>
              <a:p>
                <a:pPr algn="just"/>
                <a:r>
                  <a:rPr lang="zh-CN" altLang="en-US" sz="1300" dirty="0"/>
                  <a:t>构造</a:t>
                </a:r>
                <a14:m>
                  <m:oMath xmlns:m="http://schemas.openxmlformats.org/officeDocument/2006/math">
                    <m:r>
                      <a:rPr lang="zh-CN" altLang="en-US" sz="1300" i="1" dirty="0" smtClean="0">
                        <a:latin typeface="Cambria Math" panose="02040503050406030204" pitchFamily="18" charset="0"/>
                      </a:rPr>
                      <m:t>准</m:t>
                    </m:r>
                    <m:r>
                      <a:rPr lang="zh-CN" altLang="en-US" sz="1300" i="1" dirty="0">
                        <a:latin typeface="Cambria Math" panose="02040503050406030204" pitchFamily="18" charset="0"/>
                      </a:rPr>
                      <m:t>对角矩阵</m:t>
                    </m:r>
                    <m:r>
                      <a:rPr lang="en-US" altLang="zh-CN" sz="1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endParaRPr lang="en-US" altLang="zh-CN" sz="1300" dirty="0"/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zh-CN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300" dirty="0"/>
                  <a:t> </a:t>
                </a:r>
                <a:endParaRPr lang="zh-CN" altLang="zh-CN" sz="13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109579"/>
                <a:ext cx="4186767" cy="1536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6756401" y="3929743"/>
            <a:ext cx="1966384" cy="7929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奇异值为特征值的</a:t>
            </a:r>
            <a:r>
              <a:rPr lang="zh-CN" altLang="en-US" b="1" dirty="0">
                <a:solidFill>
                  <a:srgbClr val="C00000"/>
                </a:solidFill>
              </a:rPr>
              <a:t>开根方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A960E59-77CD-4F63-A8B1-59E4DD21B704}"/>
              </a:ext>
            </a:extLst>
          </p:cNvPr>
          <p:cNvSpPr/>
          <p:nvPr/>
        </p:nvSpPr>
        <p:spPr>
          <a:xfrm>
            <a:off x="5635171" y="3040850"/>
            <a:ext cx="2130842" cy="881636"/>
          </a:xfrm>
          <a:custGeom>
            <a:avLst/>
            <a:gdLst>
              <a:gd name="connsiteX0" fmla="*/ 2100943 w 2130842"/>
              <a:gd name="connsiteY0" fmla="*/ 881636 h 881636"/>
              <a:gd name="connsiteX1" fmla="*/ 1977572 w 2130842"/>
              <a:gd name="connsiteY1" fmla="*/ 333721 h 881636"/>
              <a:gd name="connsiteX2" fmla="*/ 910772 w 2130842"/>
              <a:gd name="connsiteY2" fmla="*/ 3521 h 881636"/>
              <a:gd name="connsiteX3" fmla="*/ 0 w 2130842"/>
              <a:gd name="connsiteY3" fmla="*/ 188579 h 88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0842" h="881636">
                <a:moveTo>
                  <a:pt x="2100943" y="881636"/>
                </a:moveTo>
                <a:cubicBezTo>
                  <a:pt x="2138438" y="680854"/>
                  <a:pt x="2175934" y="480073"/>
                  <a:pt x="1977572" y="333721"/>
                </a:cubicBezTo>
                <a:cubicBezTo>
                  <a:pt x="1779210" y="187369"/>
                  <a:pt x="1240367" y="27711"/>
                  <a:pt x="910772" y="3521"/>
                </a:cubicBezTo>
                <a:cubicBezTo>
                  <a:pt x="581177" y="-20669"/>
                  <a:pt x="290588" y="83955"/>
                  <a:pt x="0" y="188579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什么是文本表示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旨在寻求自然语言文本在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语义层面更加精练的和一致的表示形态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sz="1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单词层面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：挖掘</a:t>
            </a:r>
            <a:r>
              <a:rPr lang="zh-CN" altLang="en-US" sz="1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单词间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隐含的语义关联关系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sz="1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查询</a:t>
            </a:r>
            <a:r>
              <a:rPr lang="en-US" altLang="zh-CN" sz="1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1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文档层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：语义层面更加精准的表示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ight Arrow 56"/>
          <p:cNvSpPr/>
          <p:nvPr/>
        </p:nvSpPr>
        <p:spPr>
          <a:xfrm>
            <a:off x="3057401" y="3672668"/>
            <a:ext cx="1306951" cy="228600"/>
          </a:xfrm>
          <a:prstGeom prst="rightArrow">
            <a:avLst/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57"/>
          <p:cNvSpPr/>
          <p:nvPr/>
        </p:nvSpPr>
        <p:spPr>
          <a:xfrm>
            <a:off x="2852969" y="3372585"/>
            <a:ext cx="15430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文本表示</a:t>
            </a:r>
          </a:p>
        </p:txBody>
      </p:sp>
      <p:graphicFrame>
        <p:nvGraphicFramePr>
          <p:cNvPr id="8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688698"/>
              </p:ext>
            </p:extLst>
          </p:nvPr>
        </p:nvGraphicFramePr>
        <p:xfrm>
          <a:off x="5196207" y="1821767"/>
          <a:ext cx="2955132" cy="14097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维度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维度</a:t>
                      </a:r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维度</a:t>
                      </a:r>
                      <a:r>
                        <a:rPr lang="en-US" altLang="zh-CN" sz="1400" dirty="0"/>
                        <a:t>K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单词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单词</a:t>
                      </a:r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单词</a:t>
                      </a:r>
                      <a:r>
                        <a:rPr lang="en-US" altLang="zh-CN" sz="1400" dirty="0"/>
                        <a:t>N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886772"/>
              </p:ext>
            </p:extLst>
          </p:nvPr>
        </p:nvGraphicFramePr>
        <p:xfrm>
          <a:off x="5196207" y="3446685"/>
          <a:ext cx="3021807" cy="14097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75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维度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维度</a:t>
                      </a:r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维度</a:t>
                      </a:r>
                      <a:r>
                        <a:rPr lang="en-US" altLang="zh-CN" sz="1400" dirty="0"/>
                        <a:t>K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文档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文档</a:t>
                      </a:r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文档</a:t>
                      </a:r>
                      <a:r>
                        <a:rPr lang="en-US" altLang="zh-CN" sz="1400" dirty="0"/>
                        <a:t>M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52" y="2526617"/>
            <a:ext cx="1749870" cy="1749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7199" y="4201351"/>
            <a:ext cx="4550229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文本表示的目的：各种运算，如：相似度、距离等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进而完成后续分析和处理</a:t>
            </a:r>
          </a:p>
        </p:txBody>
      </p:sp>
      <p:sp>
        <p:nvSpPr>
          <p:cNvPr id="11" name="矩形 10"/>
          <p:cNvSpPr/>
          <p:nvPr/>
        </p:nvSpPr>
        <p:spPr>
          <a:xfrm>
            <a:off x="2570561" y="2227983"/>
            <a:ext cx="230837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46BCDE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分词后文本的形态：由单词组成的字符串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86" y="2914875"/>
            <a:ext cx="2051771" cy="32629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12493AEB-2B15-435E-8879-5FDE93E5A799}"/>
              </a:ext>
            </a:extLst>
          </p:cNvPr>
          <p:cNvSpPr/>
          <p:nvPr/>
        </p:nvSpPr>
        <p:spPr>
          <a:xfrm>
            <a:off x="5210719" y="2083699"/>
            <a:ext cx="3071479" cy="323682"/>
          </a:xfrm>
          <a:prstGeom prst="roundRect">
            <a:avLst/>
          </a:prstGeom>
          <a:noFill/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9D6F94E-47E1-4C87-8ADD-3C4B550FB293}"/>
              </a:ext>
            </a:extLst>
          </p:cNvPr>
          <p:cNvSpPr/>
          <p:nvPr/>
        </p:nvSpPr>
        <p:spPr>
          <a:xfrm>
            <a:off x="5146535" y="3695750"/>
            <a:ext cx="3135663" cy="362406"/>
          </a:xfrm>
          <a:prstGeom prst="roundRect">
            <a:avLst/>
          </a:prstGeom>
          <a:noFill/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DC2734F8-393B-4960-9D66-E1E4E3E4A0AF}"/>
              </a:ext>
            </a:extLst>
          </p:cNvPr>
          <p:cNvSpPr/>
          <p:nvPr/>
        </p:nvSpPr>
        <p:spPr>
          <a:xfrm>
            <a:off x="8310520" y="2308286"/>
            <a:ext cx="493615" cy="15273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6DA244-57EA-49A7-931E-B6191F65A3F8}"/>
              </a:ext>
            </a:extLst>
          </p:cNvPr>
          <p:cNvSpPr/>
          <p:nvPr/>
        </p:nvSpPr>
        <p:spPr>
          <a:xfrm>
            <a:off x="8577291" y="2730209"/>
            <a:ext cx="440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向量化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dirty="0"/>
                  <a:t>潜语义索引</a:t>
                </a:r>
                <a:r>
                  <a:rPr kumimoji="1" lang="en-US" altLang="zh-CN" dirty="0"/>
                  <a:t>(Latent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Semantic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Index, LSI)</a:t>
                </a:r>
              </a:p>
              <a:p>
                <a:pPr lvl="1"/>
                <a:r>
                  <a:rPr kumimoji="1" lang="zh-CN" altLang="en-US" dirty="0"/>
                  <a:t>从单词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文档的共现矩阵开始</a:t>
                </a:r>
                <a:endParaRPr kumimoji="1" lang="en-US" altLang="zh-CN" dirty="0"/>
              </a:p>
              <a:p>
                <a:pPr lvl="1"/>
                <a:r>
                  <a:rPr kumimoji="1" lang="en-US" dirty="0"/>
                  <a:t>LSI</a:t>
                </a:r>
                <a:r>
                  <a:rPr kumimoji="1" lang="zh-CN" altLang="en-US" dirty="0"/>
                  <a:t>依赖于奇异值分解</a:t>
                </a:r>
                <a:r>
                  <a:rPr kumimoji="1" lang="en-US" altLang="zh-CN" dirty="0"/>
                  <a:t>(Singular Value Decomposition, SVD)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于是</m:t>
                    </m:r>
                  </m:oMath>
                </a14:m>
                <a:r>
                  <a:rPr lang="zh-CN" altLang="en-US" dirty="0"/>
                  <a:t>有</a:t>
                </a:r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lang="zh-CN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93354" y="2401552"/>
                <a:ext cx="4572000" cy="17977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U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54" y="2401552"/>
                <a:ext cx="4572000" cy="1797736"/>
              </a:xfrm>
              <a:prstGeom prst="rect">
                <a:avLst/>
              </a:prstGeom>
              <a:blipFill>
                <a:blip r:embed="rId3"/>
                <a:stretch>
                  <a:fillRect l="-3467" t="-53898" r="-32533" b="-17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1529388" y="3065470"/>
            <a:ext cx="698500" cy="11980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80287" y="3051354"/>
            <a:ext cx="791633" cy="11980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277754" y="3065470"/>
            <a:ext cx="804334" cy="11980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487554" y="3281370"/>
            <a:ext cx="1634067" cy="3344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474854" y="3692004"/>
            <a:ext cx="1659467" cy="3344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>
            <a:off x="7468754" y="3158604"/>
            <a:ext cx="440267" cy="8636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 rot="16200000">
            <a:off x="2615551" y="3428164"/>
            <a:ext cx="321104" cy="1991783"/>
          </a:xfrm>
          <a:prstGeom prst="leftBrace">
            <a:avLst>
              <a:gd name="adj1" fmla="val 8333"/>
              <a:gd name="adj2" fmla="val 50275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969763" y="4469294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dirty="0"/>
              <a:t>正交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932988" y="3429537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dirty="0"/>
              <a:t>正交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4B0620-ECAD-4C3D-B21B-F7720BDF19C5}"/>
              </a:ext>
            </a:extLst>
          </p:cNvPr>
          <p:cNvSpPr/>
          <p:nvPr/>
        </p:nvSpPr>
        <p:spPr>
          <a:xfrm>
            <a:off x="2670629" y="2249714"/>
            <a:ext cx="1735484" cy="352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注意</a:t>
            </a:r>
            <a:r>
              <a:rPr lang="en-US" altLang="zh-CN" dirty="0">
                <a:solidFill>
                  <a:sysClr val="windowText" lastClr="000000"/>
                </a:solidFill>
              </a:rPr>
              <a:t>V</a:t>
            </a:r>
            <a:r>
              <a:rPr lang="zh-CN" altLang="en-US" dirty="0">
                <a:solidFill>
                  <a:sysClr val="windowText" lastClr="000000"/>
                </a:solidFill>
              </a:rPr>
              <a:t>已经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转置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6F21CBA-345D-4857-BA52-EEA44770C656}"/>
              </a:ext>
            </a:extLst>
          </p:cNvPr>
          <p:cNvSpPr/>
          <p:nvPr/>
        </p:nvSpPr>
        <p:spPr>
          <a:xfrm>
            <a:off x="2481943" y="2634343"/>
            <a:ext cx="841267" cy="222849"/>
          </a:xfrm>
          <a:custGeom>
            <a:avLst/>
            <a:gdLst>
              <a:gd name="connsiteX0" fmla="*/ 812800 w 841267"/>
              <a:gd name="connsiteY0" fmla="*/ 0 h 222849"/>
              <a:gd name="connsiteX1" fmla="*/ 787400 w 841267"/>
              <a:gd name="connsiteY1" fmla="*/ 181428 h 222849"/>
              <a:gd name="connsiteX2" fmla="*/ 322943 w 841267"/>
              <a:gd name="connsiteY2" fmla="*/ 214086 h 222849"/>
              <a:gd name="connsiteX3" fmla="*/ 0 w 841267"/>
              <a:gd name="connsiteY3" fmla="*/ 58057 h 22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267" h="222849">
                <a:moveTo>
                  <a:pt x="812800" y="0"/>
                </a:moveTo>
                <a:cubicBezTo>
                  <a:pt x="840921" y="72873"/>
                  <a:pt x="869043" y="145747"/>
                  <a:pt x="787400" y="181428"/>
                </a:cubicBezTo>
                <a:cubicBezTo>
                  <a:pt x="705757" y="217109"/>
                  <a:pt x="454176" y="234648"/>
                  <a:pt x="322943" y="214086"/>
                </a:cubicBezTo>
                <a:cubicBezTo>
                  <a:pt x="191710" y="193524"/>
                  <a:pt x="95855" y="125790"/>
                  <a:pt x="0" y="58057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26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3076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1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SVD</a:t>
            </a:r>
            <a:r>
              <a:rPr kumimoji="1" lang="zh-CN" altLang="en-US" dirty="0" smtClean="0"/>
              <a:t>的理解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501715" y="1488868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 = U S V</a:t>
            </a:r>
            <a:r>
              <a:rPr lang="en-US" altLang="zh-CN" baseline="30000" dirty="0"/>
              <a:t>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8174" y="2310858"/>
            <a:ext cx="1268766" cy="1266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6" name="等号 5"/>
          <p:cNvSpPr/>
          <p:nvPr/>
        </p:nvSpPr>
        <p:spPr>
          <a:xfrm>
            <a:off x="2062248" y="2614309"/>
            <a:ext cx="585584" cy="56239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2423" y="2303169"/>
            <a:ext cx="1146457" cy="1281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328606" y="2324581"/>
            <a:ext cx="1119932" cy="1238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600" dirty="0" smtClean="0"/>
              <a:t>S</a:t>
            </a:r>
            <a:r>
              <a:rPr lang="zh-CN" altLang="en-US" sz="1600" dirty="0" smtClean="0"/>
              <a:t>对角矩阵：关联强度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7133129" y="2315506"/>
            <a:ext cx="1201667" cy="1257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r>
              <a:rPr lang="en-US" altLang="zh-CN" baseline="30000" dirty="0"/>
              <a:t>T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9972" y="271084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词项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49109" y="182722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文档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410796" y="185662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文档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657253" y="275939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词项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627544" y="185662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概念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486798" y="27779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概念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1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9715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潜语义索引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pPr lvl="1"/>
            <a:r>
              <a:rPr kumimoji="1" lang="zh-CN" altLang="en-US" dirty="0"/>
              <a:t>从单词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文档的共现矩阵开始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假设有</a:t>
            </a:r>
            <a:r>
              <a:rPr kumimoji="1" lang="zh-CN" altLang="en-US" dirty="0">
                <a:solidFill>
                  <a:srgbClr val="C00000"/>
                </a:solidFill>
              </a:rPr>
              <a:t>词项</a:t>
            </a:r>
            <a:r>
              <a:rPr kumimoji="1" lang="en-US" altLang="zh-CN" dirty="0">
                <a:solidFill>
                  <a:srgbClr val="C00000"/>
                </a:solidFill>
              </a:rPr>
              <a:t>-</a:t>
            </a:r>
            <a:r>
              <a:rPr kumimoji="1" lang="zh-CN" altLang="en-US" dirty="0">
                <a:solidFill>
                  <a:srgbClr val="C00000"/>
                </a:solidFill>
              </a:rPr>
              <a:t>文档矩阵</a:t>
            </a:r>
            <a:r>
              <a:rPr kumimoji="1" lang="en-US" altLang="zh-CN" dirty="0">
                <a:solidFill>
                  <a:srgbClr val="C00000"/>
                </a:solidFill>
              </a:rPr>
              <a:t>A</a:t>
            </a:r>
          </a:p>
          <a:p>
            <a:pPr lvl="1"/>
            <a:r>
              <a:rPr lang="zh-CN" altLang="zh-CN" dirty="0"/>
              <a:t>对矩阵</a:t>
            </a:r>
            <a:r>
              <a:rPr lang="en-US" altLang="zh-CN" dirty="0"/>
              <a:t>A</a:t>
            </a:r>
            <a:r>
              <a:rPr lang="zh-CN" altLang="zh-CN" dirty="0"/>
              <a:t>进行奇异值分解，</a:t>
            </a:r>
            <a:r>
              <a:rPr lang="zh-CN" altLang="en-US" dirty="0"/>
              <a:t>有</a:t>
            </a:r>
            <a:r>
              <a:rPr lang="en-US" altLang="zh-CN" dirty="0"/>
              <a:t>A = U S V</a:t>
            </a:r>
            <a:r>
              <a:rPr lang="en-US" altLang="zh-CN" baseline="30000" dirty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954166" y="2940050"/>
                <a:ext cx="2541400" cy="1366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166" y="2940050"/>
                <a:ext cx="2541400" cy="1366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6288315" y="3462867"/>
            <a:ext cx="2246086" cy="1054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如何进行矩阵的奇异值分解</a:t>
            </a:r>
            <a:r>
              <a:rPr lang="en-US" altLang="zh-CN" dirty="0"/>
              <a:t>SVD</a:t>
            </a:r>
            <a:r>
              <a:rPr lang="zh-CN" altLang="en-US" dirty="0"/>
              <a:t>，前文已经介绍</a:t>
            </a:r>
          </a:p>
        </p:txBody>
      </p:sp>
      <p:sp>
        <p:nvSpPr>
          <p:cNvPr id="7" name="右箭头 6"/>
          <p:cNvSpPr/>
          <p:nvPr/>
        </p:nvSpPr>
        <p:spPr>
          <a:xfrm>
            <a:off x="2025458" y="3216261"/>
            <a:ext cx="944033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3509852" y="2460611"/>
            <a:ext cx="1381071" cy="36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75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9715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潜语义索引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pPr lvl="1"/>
            <a:r>
              <a:rPr lang="zh-CN" altLang="zh-CN" dirty="0"/>
              <a:t>对矩阵</a:t>
            </a:r>
            <a:r>
              <a:rPr lang="en-US" altLang="zh-CN" dirty="0"/>
              <a:t>A</a:t>
            </a:r>
            <a:r>
              <a:rPr lang="zh-CN" altLang="zh-CN" dirty="0"/>
              <a:t>进行奇异值分解，</a:t>
            </a:r>
            <a:r>
              <a:rPr lang="zh-CN" altLang="en-US" dirty="0"/>
              <a:t>有</a:t>
            </a:r>
            <a:r>
              <a:rPr lang="en-US" altLang="zh-CN" dirty="0"/>
              <a:t>A = U S V</a:t>
            </a:r>
            <a:r>
              <a:rPr lang="en-US" altLang="zh-CN" baseline="30000" dirty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64566" y="2151606"/>
                <a:ext cx="2542234" cy="1298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1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400" dirty="0"/>
                  <a:t>= U S V</a:t>
                </a:r>
                <a:r>
                  <a:rPr lang="en-US" altLang="zh-CN" sz="1400" baseline="30000" dirty="0"/>
                  <a:t>T</a:t>
                </a:r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66" y="2151606"/>
                <a:ext cx="2542234" cy="12985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341393" y="1626363"/>
                <a:ext cx="4572000" cy="9453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zh-CN" altLang="en-US" sz="12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−0.54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0.065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0.82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0.11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−0.12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−0.10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−0.59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−0.11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0.79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0.06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−0.525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0.06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−0.21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−0.12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0.81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−0.645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0.07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−0.51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−0.06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−0.56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−0.06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−0.80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0.09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−0.59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−0.04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200" dirty="0"/>
                  <a:t> 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93" y="1626363"/>
                <a:ext cx="4572000" cy="9453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341393" y="2772066"/>
                <a:ext cx="4572000" cy="941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sz="12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17.92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15.17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3.564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1.984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0.3496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200" dirty="0"/>
                  <a:t> 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93" y="2772066"/>
                <a:ext cx="4572000" cy="941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341393" y="3851253"/>
                <a:ext cx="4572000" cy="9453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2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−0.465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−0.07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−0.735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−0.484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−0.065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0.022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−0.76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0.099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0.025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−0.64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−0.869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0.063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0.28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0.399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−0.0442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0.0008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−0.60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−0.223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0.33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0.70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−0.17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−0.228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0.565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−0.704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0.323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200" dirty="0"/>
                  <a:t> 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93" y="3851253"/>
                <a:ext cx="4572000" cy="945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>
          <a:xfrm>
            <a:off x="1064566" y="3590926"/>
            <a:ext cx="2489200" cy="897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altLang="zh-CN" dirty="0"/>
              <a:t>SVD</a:t>
            </a:r>
            <a:r>
              <a:rPr lang="zh-CN" altLang="en-US" dirty="0"/>
              <a:t>分解后，</a:t>
            </a:r>
            <a:r>
              <a:rPr lang="en-US" altLang="zh-CN" sz="1400" dirty="0"/>
              <a:t>U S V</a:t>
            </a:r>
            <a:r>
              <a:rPr lang="en-US" altLang="zh-CN" sz="1400" baseline="30000" dirty="0"/>
              <a:t>T</a:t>
            </a:r>
            <a:endParaRPr lang="en-US" altLang="zh-CN" sz="1400" dirty="0"/>
          </a:p>
          <a:p>
            <a:pPr algn="ctr"/>
            <a:r>
              <a:rPr lang="zh-CN" altLang="en-US" dirty="0"/>
              <a:t>可以重建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71967" y="2484967"/>
            <a:ext cx="944033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1556361" y="1729317"/>
            <a:ext cx="1381071" cy="36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10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9715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潜语义索引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pPr lvl="1"/>
            <a:r>
              <a:rPr lang="zh-CN" altLang="zh-CN" dirty="0"/>
              <a:t>对矩阵</a:t>
            </a:r>
            <a:r>
              <a:rPr lang="en-US" altLang="zh-CN" dirty="0"/>
              <a:t>A</a:t>
            </a:r>
            <a:r>
              <a:rPr lang="zh-CN" altLang="zh-CN" dirty="0"/>
              <a:t>进行奇异值分解，</a:t>
            </a:r>
            <a:r>
              <a:rPr lang="zh-CN" altLang="en-US" dirty="0"/>
              <a:t>有</a:t>
            </a:r>
            <a:r>
              <a:rPr lang="en-US" altLang="zh-CN" dirty="0"/>
              <a:t>A = U S V</a:t>
            </a:r>
            <a:r>
              <a:rPr lang="en-US" altLang="zh-CN" baseline="30000" dirty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52926" y="1563926"/>
                <a:ext cx="4572000" cy="9453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−0.54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0.065</m:t>
                                </m:r>
                              </m:e>
                              <m:e>
                                <m:r>
                                  <a:rPr lang="zh-CN" altLang="en-US" sz="12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0.82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−0.525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0.81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−0.645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926" y="1563926"/>
                <a:ext cx="4572000" cy="945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52926" y="2709629"/>
                <a:ext cx="4572000" cy="941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17.92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15.17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3.564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1.984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0.3496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926" y="2709629"/>
                <a:ext cx="4572000" cy="941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52926" y="3788816"/>
                <a:ext cx="4572000" cy="9453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−0.465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−0.735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−0.484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−0.065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0.099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−0.869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0.28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0.399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−0.0442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0.0008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−0.223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−0.228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0.565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−0.704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926" y="3788816"/>
                <a:ext cx="4572000" cy="945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>
          <a:xfrm>
            <a:off x="465667" y="3089890"/>
            <a:ext cx="3938693" cy="9541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just"/>
            <a:r>
              <a:rPr lang="en-US" altLang="zh-CN" sz="1300" dirty="0">
                <a:solidFill>
                  <a:sysClr val="windowText" lastClr="000000"/>
                </a:solidFill>
              </a:rPr>
              <a:t>A</a:t>
            </a:r>
            <a:r>
              <a:rPr lang="zh-CN" altLang="en-US" sz="1300" dirty="0">
                <a:solidFill>
                  <a:sysClr val="windowText" lastClr="000000"/>
                </a:solidFill>
              </a:rPr>
              <a:t>为词项文档</a:t>
            </a:r>
            <a:r>
              <a:rPr lang="en-US" altLang="zh-CN" sz="1300" dirty="0">
                <a:solidFill>
                  <a:sysClr val="windowText" lastClr="000000"/>
                </a:solidFill>
              </a:rPr>
              <a:t>-</a:t>
            </a:r>
            <a:r>
              <a:rPr lang="zh-CN" altLang="en-US" sz="1300" dirty="0">
                <a:solidFill>
                  <a:sysClr val="windowText" lastClr="000000"/>
                </a:solidFill>
              </a:rPr>
              <a:t>矩阵，</a:t>
            </a:r>
            <a:r>
              <a:rPr lang="en-US" altLang="zh-CN" sz="1300" dirty="0">
                <a:solidFill>
                  <a:sysClr val="windowText" lastClr="000000"/>
                </a:solidFill>
              </a:rPr>
              <a:t>M*N</a:t>
            </a:r>
            <a:r>
              <a:rPr lang="zh-CN" altLang="en-US" sz="1300" dirty="0">
                <a:solidFill>
                  <a:sysClr val="windowText" lastClr="000000"/>
                </a:solidFill>
              </a:rPr>
              <a:t>的矩阵</a:t>
            </a:r>
            <a:endParaRPr lang="en-US" altLang="zh-CN" sz="1300" dirty="0">
              <a:solidFill>
                <a:sysClr val="windowText" lastClr="000000"/>
              </a:solidFill>
            </a:endParaRPr>
          </a:p>
          <a:p>
            <a:pPr marL="0" lvl="1" algn="just"/>
            <a:r>
              <a:rPr lang="en-US" altLang="zh-CN" sz="13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300" dirty="0">
                <a:solidFill>
                  <a:sysClr val="windowText" lastClr="000000"/>
                </a:solidFill>
              </a:rPr>
              <a:t>，那么</a:t>
            </a:r>
            <a:r>
              <a:rPr lang="en-US" altLang="zh-CN" sz="1300" dirty="0">
                <a:solidFill>
                  <a:sysClr val="windowText" lastClr="000000"/>
                </a:solidFill>
              </a:rPr>
              <a:t>U</a:t>
            </a:r>
            <a:r>
              <a:rPr lang="zh-CN" altLang="en-US" sz="1300" dirty="0">
                <a:solidFill>
                  <a:sysClr val="windowText" lastClr="000000"/>
                </a:solidFill>
              </a:rPr>
              <a:t>的每一行表示一个单词</a:t>
            </a:r>
            <a:endParaRPr lang="en-US" altLang="zh-CN" sz="1300" dirty="0">
              <a:solidFill>
                <a:sysClr val="windowText" lastClr="000000"/>
              </a:solidFill>
            </a:endParaRPr>
          </a:p>
          <a:p>
            <a:pPr marL="0" lvl="1" algn="just"/>
            <a:r>
              <a:rPr lang="en-US" altLang="zh-CN" sz="13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300" dirty="0">
                <a:solidFill>
                  <a:sysClr val="windowText" lastClr="000000"/>
                </a:solidFill>
              </a:rPr>
              <a:t>，</a:t>
            </a:r>
            <a:r>
              <a:rPr lang="zh-CN" altLang="zh-CN" sz="1300" dirty="0">
                <a:solidFill>
                  <a:sysClr val="windowText" lastClr="000000"/>
                </a:solidFill>
              </a:rPr>
              <a:t>每一列代表一个概念，绝对值越大表示相关性越高</a:t>
            </a:r>
            <a:r>
              <a:rPr lang="zh-CN" altLang="en-US" sz="1300" dirty="0">
                <a:solidFill>
                  <a:sysClr val="windowText" lastClr="000000"/>
                </a:solidFill>
              </a:rPr>
              <a:t>；</a:t>
            </a:r>
            <a:r>
              <a:rPr lang="zh-CN" altLang="zh-CN" sz="1300" dirty="0">
                <a:solidFill>
                  <a:sysClr val="windowText" lastClr="000000"/>
                </a:solidFill>
              </a:rPr>
              <a:t>比如</a:t>
            </a:r>
            <a:r>
              <a:rPr lang="zh-CN" altLang="en-US" sz="1300" dirty="0">
                <a:solidFill>
                  <a:sysClr val="windowText" lastClr="000000"/>
                </a:solidFill>
              </a:rPr>
              <a:t>单词</a:t>
            </a:r>
            <a:r>
              <a:rPr lang="en-US" altLang="zh-CN" sz="1300" dirty="0">
                <a:solidFill>
                  <a:sysClr val="windowText" lastClr="000000"/>
                </a:solidFill>
              </a:rPr>
              <a:t>1</a:t>
            </a:r>
            <a:r>
              <a:rPr lang="zh-CN" altLang="zh-CN" sz="1300" dirty="0">
                <a:solidFill>
                  <a:sysClr val="windowText" lastClr="000000"/>
                </a:solidFill>
              </a:rPr>
              <a:t>和概念</a:t>
            </a:r>
            <a:r>
              <a:rPr lang="en-US" altLang="zh-CN" sz="1300" dirty="0">
                <a:solidFill>
                  <a:sysClr val="windowText" lastClr="000000"/>
                </a:solidFill>
              </a:rPr>
              <a:t>1</a:t>
            </a:r>
            <a:r>
              <a:rPr lang="zh-CN" altLang="zh-CN" sz="1300" dirty="0">
                <a:solidFill>
                  <a:sysClr val="windowText" lastClr="000000"/>
                </a:solidFill>
              </a:rPr>
              <a:t>、</a:t>
            </a:r>
            <a:r>
              <a:rPr lang="en-US" altLang="zh-CN" sz="1300" dirty="0">
                <a:solidFill>
                  <a:sysClr val="windowText" lastClr="000000"/>
                </a:solidFill>
              </a:rPr>
              <a:t>3</a:t>
            </a:r>
            <a:r>
              <a:rPr lang="zh-CN" altLang="zh-CN" sz="1300" dirty="0">
                <a:solidFill>
                  <a:sysClr val="windowText" lastClr="000000"/>
                </a:solidFill>
              </a:rPr>
              <a:t>的相关性较高</a:t>
            </a:r>
            <a:endParaRPr lang="en-US" altLang="zh-CN" sz="1300" dirty="0">
              <a:solidFill>
                <a:sysClr val="windowText" lastClr="000000"/>
              </a:solidFill>
            </a:endParaRPr>
          </a:p>
          <a:p>
            <a:pPr algn="just"/>
            <a:endParaRPr lang="zh-CN" alt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466700" y="1563926"/>
            <a:ext cx="2992966" cy="23446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62686" y="2036620"/>
                <a:ext cx="2542234" cy="1298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1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400" dirty="0"/>
                  <a:t>= U S V</a:t>
                </a:r>
                <a:r>
                  <a:rPr lang="en-US" altLang="zh-CN" sz="1400" baseline="30000" dirty="0"/>
                  <a:t>T</a:t>
                </a:r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686" y="2036620"/>
                <a:ext cx="2542234" cy="1298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270087" y="2369981"/>
            <a:ext cx="944033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1754481" y="1614331"/>
            <a:ext cx="1381071" cy="36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15"/>
              <p:cNvSpPr/>
              <p:nvPr/>
            </p:nvSpPr>
            <p:spPr>
              <a:xfrm>
                <a:off x="64771" y="4082091"/>
                <a:ext cx="4842509" cy="940759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/>
                <a:r>
                  <a:rPr lang="en-US" altLang="zh-CN" sz="1200" dirty="0">
                    <a:solidFill>
                      <a:sysClr val="windowText" lastClr="000000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a:rPr lang="zh-CN" altLang="en-US" sz="12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左特征向量</a:t>
                </a:r>
                <a:endParaRPr lang="en-US" altLang="zh-CN" sz="1200" dirty="0">
                  <a:solidFill>
                    <a:sysClr val="windowText" lastClr="000000"/>
                  </a:solidFill>
                </a:endParaRPr>
              </a:p>
              <a:p>
                <a:pPr marL="0" lvl="1" algn="just"/>
                <a14:m>
                  <m:oMath xmlns:m="http://schemas.openxmlformats.org/officeDocument/2006/math">
                    <m:r>
                      <a:rPr lang="en-US" altLang="zh-CN" sz="12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的第</a:t>
                </a:r>
                <a:r>
                  <a:rPr lang="en-US" altLang="zh-CN" sz="1200" dirty="0">
                    <a:solidFill>
                      <a:sysClr val="windowText" lastClr="000000"/>
                    </a:solidFill>
                  </a:rPr>
                  <a:t>1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列，对应由所有</a:t>
                </a:r>
                <a:r>
                  <a:rPr lang="zh-CN" altLang="en-US" sz="1200" b="1" dirty="0">
                    <a:solidFill>
                      <a:srgbClr val="FF0000"/>
                    </a:solidFill>
                  </a:rPr>
                  <a:t>单词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张成的空间中，方差最大的方向</a:t>
                </a:r>
                <a:endParaRPr lang="en-US" altLang="zh-CN" sz="1200" dirty="0">
                  <a:solidFill>
                    <a:sysClr val="windowText" lastClr="000000"/>
                  </a:solidFill>
                </a:endParaRPr>
              </a:p>
              <a:p>
                <a:pPr algn="just"/>
                <a:r>
                  <a:rPr lang="en-US" altLang="zh-CN" sz="1200" dirty="0">
                    <a:solidFill>
                      <a:sysClr val="windowText" lastClr="000000"/>
                    </a:solidFill>
                  </a:rPr>
                  <a:t>2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，</a:t>
                </a:r>
                <a:r>
                  <a:rPr lang="en-US" altLang="zh-CN" sz="1200" dirty="0">
                    <a:solidFill>
                      <a:sysClr val="windowText" lastClr="000000"/>
                    </a:solidFill>
                  </a:rPr>
                  <a:t>U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的第</a:t>
                </a:r>
                <a:r>
                  <a:rPr lang="en-US" altLang="zh-CN" sz="1200" dirty="0">
                    <a:solidFill>
                      <a:sysClr val="windowText" lastClr="000000"/>
                    </a:solidFill>
                  </a:rPr>
                  <a:t>2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列，对应与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的第</a:t>
                </a:r>
                <a:r>
                  <a:rPr lang="en-US" altLang="zh-CN" sz="1200" dirty="0">
                    <a:solidFill>
                      <a:sysClr val="windowText" lastClr="000000"/>
                    </a:solidFill>
                  </a:rPr>
                  <a:t>1</a:t>
                </a:r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列垂直的所有方向中，方差最大的方向</a:t>
                </a:r>
                <a:endParaRPr lang="en-US" altLang="zh-CN" sz="1200" dirty="0">
                  <a:solidFill>
                    <a:sysClr val="windowText" lastClr="000000"/>
                  </a:solidFill>
                </a:endParaRPr>
              </a:p>
              <a:p>
                <a:pPr algn="just"/>
                <a:r>
                  <a:rPr lang="en-US" altLang="zh-CN" sz="1200" dirty="0">
                    <a:solidFill>
                      <a:sysClr val="windowText" lastClr="000000"/>
                    </a:solidFill>
                  </a:rPr>
                  <a:t>……</a:t>
                </a:r>
                <a:endParaRPr lang="zh-CN" alt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6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" y="4082091"/>
                <a:ext cx="4842509" cy="94075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>
            <a:stCxn id="8" idx="3"/>
            <a:endCxn id="5" idx="1"/>
          </p:cNvCxnSpPr>
          <p:nvPr/>
        </p:nvCxnSpPr>
        <p:spPr>
          <a:xfrm flipV="1">
            <a:off x="4404360" y="1681156"/>
            <a:ext cx="1062340" cy="18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右大括号 11"/>
          <p:cNvSpPr/>
          <p:nvPr/>
        </p:nvSpPr>
        <p:spPr>
          <a:xfrm rot="5400000">
            <a:off x="5684726" y="2424509"/>
            <a:ext cx="226671" cy="374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大括号 16"/>
          <p:cNvSpPr/>
          <p:nvPr/>
        </p:nvSpPr>
        <p:spPr>
          <a:xfrm rot="5400000">
            <a:off x="6301946" y="2422043"/>
            <a:ext cx="226671" cy="374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大括号 17"/>
          <p:cNvSpPr/>
          <p:nvPr/>
        </p:nvSpPr>
        <p:spPr>
          <a:xfrm rot="5400000">
            <a:off x="6809601" y="2435220"/>
            <a:ext cx="226671" cy="374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/>
          <p:cNvSpPr/>
          <p:nvPr/>
        </p:nvSpPr>
        <p:spPr>
          <a:xfrm rot="5400000">
            <a:off x="7328391" y="2453409"/>
            <a:ext cx="226671" cy="374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 rot="5400000">
            <a:off x="7908248" y="2453409"/>
            <a:ext cx="226671" cy="3748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cxnSpLocks/>
            <a:stCxn id="16" idx="3"/>
            <a:endCxn id="12" idx="1"/>
          </p:cNvCxnSpPr>
          <p:nvPr/>
        </p:nvCxnSpPr>
        <p:spPr>
          <a:xfrm flipV="1">
            <a:off x="4907280" y="2725273"/>
            <a:ext cx="890781" cy="1827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9715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潜语义索引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pPr lvl="1"/>
            <a:r>
              <a:rPr lang="zh-CN" altLang="zh-CN" dirty="0"/>
              <a:t>对矩阵</a:t>
            </a:r>
            <a:r>
              <a:rPr lang="en-US" altLang="zh-CN" dirty="0"/>
              <a:t>A</a:t>
            </a:r>
            <a:r>
              <a:rPr lang="zh-CN" altLang="zh-CN" dirty="0"/>
              <a:t>进行奇异值分解，</a:t>
            </a:r>
            <a:r>
              <a:rPr lang="zh-CN" altLang="en-US" dirty="0"/>
              <a:t>有</a:t>
            </a:r>
            <a:r>
              <a:rPr lang="en-US" altLang="zh-CN" dirty="0"/>
              <a:t>A = U S V</a:t>
            </a:r>
            <a:r>
              <a:rPr lang="en-US" altLang="zh-CN" baseline="30000" dirty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611099" y="1627041"/>
                <a:ext cx="4572000" cy="9453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0.82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−0.525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0.81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−0.645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099" y="1627041"/>
                <a:ext cx="4572000" cy="945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611099" y="2772744"/>
                <a:ext cx="4572000" cy="941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17.92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15.17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3.564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1.984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0.3496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099" y="2772744"/>
                <a:ext cx="4572000" cy="941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611099" y="3851931"/>
                <a:ext cx="4572000" cy="9453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−0.465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−0.735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−0.484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−0.065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0.022</m:t>
                                </m:r>
                              </m:e>
                              <m:e>
                                <m:r>
                                  <a:rPr lang="zh-CN" altLang="en-US" sz="12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−0.76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0.099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−0.869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0.28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0.399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−0.0442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0.0008</m:t>
                                </m:r>
                              </m:e>
                              <m:e>
                                <m:r>
                                  <a:rPr lang="zh-CN" altLang="en-US" sz="12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−0.60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−0.223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−0.228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0.565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−0.704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099" y="3851931"/>
                <a:ext cx="4572000" cy="945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>
          <a:xfrm>
            <a:off x="533399" y="3264945"/>
            <a:ext cx="3687233" cy="7546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just"/>
            <a:r>
              <a:rPr lang="en-US" altLang="zh-CN" sz="1200" dirty="0">
                <a:solidFill>
                  <a:sysClr val="windowText" lastClr="000000"/>
                </a:solidFill>
              </a:rPr>
              <a:t>A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为词项文档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-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矩阵</a:t>
            </a:r>
            <a:endParaRPr lang="en-US" altLang="zh-CN" sz="1200" dirty="0">
              <a:solidFill>
                <a:sysClr val="windowText" lastClr="000000"/>
              </a:solidFill>
            </a:endParaRPr>
          </a:p>
          <a:p>
            <a:pPr marL="0" lvl="1" algn="just"/>
            <a:r>
              <a:rPr lang="en-US" altLang="zh-CN" sz="12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，那么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V</a:t>
            </a:r>
            <a:r>
              <a:rPr lang="en-US" altLang="zh-CN" sz="1200" baseline="30000" dirty="0">
                <a:solidFill>
                  <a:sysClr val="windowText" lastClr="000000"/>
                </a:solidFill>
              </a:rPr>
              <a:t>T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的每一列表示一个文档，</a:t>
            </a:r>
            <a:r>
              <a:rPr lang="zh-CN" altLang="zh-CN" sz="1200" dirty="0">
                <a:solidFill>
                  <a:sysClr val="windowText" lastClr="000000"/>
                </a:solidFill>
              </a:rPr>
              <a:t>每一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行</a:t>
            </a:r>
            <a:r>
              <a:rPr lang="zh-CN" altLang="zh-CN" sz="1200" dirty="0">
                <a:solidFill>
                  <a:sysClr val="windowText" lastClr="000000"/>
                </a:solidFill>
              </a:rPr>
              <a:t>代表一个概念，绝对值越大表示相关性越高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；比</a:t>
            </a:r>
            <a:r>
              <a:rPr lang="zh-CN" altLang="zh-CN" sz="1200" dirty="0">
                <a:solidFill>
                  <a:sysClr val="windowText" lastClr="000000"/>
                </a:solidFill>
              </a:rPr>
              <a:t>如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文档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2</a:t>
            </a:r>
            <a:r>
              <a:rPr lang="zh-CN" altLang="zh-CN" sz="1200" dirty="0">
                <a:solidFill>
                  <a:sysClr val="windowText" lastClr="000000"/>
                </a:solidFill>
              </a:rPr>
              <a:t>和概念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2</a:t>
            </a:r>
            <a:r>
              <a:rPr lang="zh-CN" altLang="zh-CN" sz="1200" dirty="0">
                <a:solidFill>
                  <a:sysClr val="windowText" lastClr="000000"/>
                </a:solidFill>
              </a:rPr>
              <a:t>、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4</a:t>
            </a:r>
            <a:r>
              <a:rPr lang="zh-CN" altLang="zh-CN" sz="1200" dirty="0">
                <a:solidFill>
                  <a:sysClr val="windowText" lastClr="000000"/>
                </a:solidFill>
              </a:rPr>
              <a:t>的相关性较高</a:t>
            </a:r>
            <a:endParaRPr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60906" y="3851931"/>
            <a:ext cx="673100" cy="945387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05899" y="2099735"/>
                <a:ext cx="2542234" cy="1298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1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400" dirty="0"/>
                  <a:t>= U S V</a:t>
                </a:r>
                <a:r>
                  <a:rPr lang="en-US" altLang="zh-CN" sz="1400" baseline="30000" dirty="0"/>
                  <a:t>T</a:t>
                </a:r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99" y="2099735"/>
                <a:ext cx="2542234" cy="1298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/>
          <p:cNvSpPr/>
          <p:nvPr/>
        </p:nvSpPr>
        <p:spPr>
          <a:xfrm>
            <a:off x="113300" y="2433096"/>
            <a:ext cx="944033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13" name="下箭头 12"/>
          <p:cNvSpPr/>
          <p:nvPr/>
        </p:nvSpPr>
        <p:spPr>
          <a:xfrm>
            <a:off x="1597694" y="1677446"/>
            <a:ext cx="1381071" cy="36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13"/>
              <p:cNvSpPr/>
              <p:nvPr/>
            </p:nvSpPr>
            <p:spPr>
              <a:xfrm>
                <a:off x="40894" y="4121855"/>
                <a:ext cx="4855971" cy="829736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/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a:rPr lang="zh-CN" altLang="en-US" sz="13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13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右</m:t>
                    </m:r>
                  </m:oMath>
                </a14:m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特征向量</a:t>
                </a:r>
                <a:endParaRPr lang="en-US" altLang="zh-CN" sz="1300" dirty="0">
                  <a:solidFill>
                    <a:sysClr val="windowText" lastClr="000000"/>
                  </a:solidFill>
                </a:endParaRPr>
              </a:p>
              <a:p>
                <a:pPr marL="0" lvl="1" algn="just"/>
                <a14:m>
                  <m:oMath xmlns:m="http://schemas.openxmlformats.org/officeDocument/2006/math">
                    <m:r>
                      <a:rPr lang="en-US" altLang="zh-CN" sz="13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3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的第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1</a:t>
                </a:r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列，对应由所有</a:t>
                </a:r>
                <a:r>
                  <a:rPr lang="zh-CN" altLang="en-US" sz="1300" b="1" dirty="0">
                    <a:solidFill>
                      <a:srgbClr val="FF0000"/>
                    </a:solidFill>
                  </a:rPr>
                  <a:t>文档</a:t>
                </a:r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张成的空间中，方差最大的方向</a:t>
                </a:r>
                <a:endParaRPr lang="en-US" altLang="zh-CN" sz="1300" dirty="0">
                  <a:solidFill>
                    <a:sysClr val="windowText" lastClr="000000"/>
                  </a:solidFill>
                </a:endParaRPr>
              </a:p>
              <a:p>
                <a:pPr algn="just"/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2</a:t>
                </a:r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，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V</a:t>
                </a:r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的第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2</a:t>
                </a:r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列，对应与</a:t>
                </a:r>
                <a14:m>
                  <m:oMath xmlns:m="http://schemas.openxmlformats.org/officeDocument/2006/math">
                    <m:r>
                      <a:rPr lang="en-US" altLang="zh-CN" sz="13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的第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1</a:t>
                </a:r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列垂直的所有方向中，方差最大的方向</a:t>
                </a:r>
                <a:r>
                  <a:rPr lang="en-US" altLang="zh-CN" sz="1400" b="1" dirty="0">
                    <a:solidFill>
                      <a:srgbClr val="C00000"/>
                    </a:solidFill>
                  </a:rPr>
                  <a:t>……</a:t>
                </a:r>
                <a:r>
                  <a:rPr lang="zh-CN" altLang="en-US" sz="1400" b="1" dirty="0">
                    <a:solidFill>
                      <a:srgbClr val="C00000"/>
                    </a:solidFill>
                  </a:rPr>
                  <a:t>注意右侧的矩阵已经转置过了</a:t>
                </a:r>
                <a:endParaRPr lang="zh-CN" altLang="en-US" sz="13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圆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" y="4121855"/>
                <a:ext cx="4855971" cy="829736"/>
              </a:xfrm>
              <a:prstGeom prst="roundRect">
                <a:avLst/>
              </a:prstGeom>
              <a:blipFill>
                <a:blip r:embed="rId6"/>
                <a:stretch>
                  <a:fillRect t="-4286" b="-107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>
            <a:stCxn id="8" idx="3"/>
            <a:endCxn id="5" idx="0"/>
          </p:cNvCxnSpPr>
          <p:nvPr/>
        </p:nvCxnSpPr>
        <p:spPr>
          <a:xfrm>
            <a:off x="4220632" y="3642248"/>
            <a:ext cx="2176824" cy="20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左大括号 16"/>
          <p:cNvSpPr/>
          <p:nvPr/>
        </p:nvSpPr>
        <p:spPr>
          <a:xfrm>
            <a:off x="5252211" y="3865000"/>
            <a:ext cx="213360" cy="1909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/>
          <p:cNvSpPr/>
          <p:nvPr/>
        </p:nvSpPr>
        <p:spPr>
          <a:xfrm>
            <a:off x="5252211" y="4050642"/>
            <a:ext cx="213360" cy="1909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5252211" y="4252517"/>
            <a:ext cx="213360" cy="1909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大括号 19"/>
          <p:cNvSpPr/>
          <p:nvPr/>
        </p:nvSpPr>
        <p:spPr>
          <a:xfrm>
            <a:off x="5252211" y="4432263"/>
            <a:ext cx="213360" cy="1909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>
            <a:off x="5252211" y="4610942"/>
            <a:ext cx="213360" cy="1909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14" idx="3"/>
          </p:cNvCxnSpPr>
          <p:nvPr/>
        </p:nvCxnSpPr>
        <p:spPr>
          <a:xfrm flipV="1">
            <a:off x="4896865" y="3941167"/>
            <a:ext cx="282940" cy="59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69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9715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潜语义索引</a:t>
            </a:r>
            <a:r>
              <a:rPr kumimoji="1" lang="en-US" altLang="zh-CN" dirty="0"/>
              <a:t>(Latent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Index, LSI)</a:t>
            </a:r>
          </a:p>
          <a:p>
            <a:pPr lvl="1"/>
            <a:r>
              <a:rPr lang="zh-CN" altLang="zh-CN" dirty="0"/>
              <a:t>对矩阵</a:t>
            </a:r>
            <a:r>
              <a:rPr lang="en-US" altLang="zh-CN" dirty="0"/>
              <a:t>A</a:t>
            </a:r>
            <a:r>
              <a:rPr lang="zh-CN" altLang="zh-CN" dirty="0"/>
              <a:t>进行奇异值分解，</a:t>
            </a:r>
            <a:r>
              <a:rPr lang="zh-CN" altLang="en-US" dirty="0"/>
              <a:t>有</a:t>
            </a:r>
            <a:r>
              <a:rPr lang="en-US" altLang="zh-CN" dirty="0"/>
              <a:t>A = U S V</a:t>
            </a:r>
            <a:r>
              <a:rPr lang="en-US" altLang="zh-CN" baseline="30000" dirty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884193" y="1585873"/>
                <a:ext cx="4572000" cy="9453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0.82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−0.525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0.81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−0.645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−0.51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−0.59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193" y="1585873"/>
                <a:ext cx="4572000" cy="945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84193" y="2731576"/>
                <a:ext cx="4572000" cy="941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17.92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15.17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3.564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1.984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0.3496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193" y="2731576"/>
                <a:ext cx="4572000" cy="941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84193" y="3810763"/>
                <a:ext cx="4572000" cy="9453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−0.465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−0.735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−0.484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−0.065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0.022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−0.76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0.099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0.025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−0.869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0.063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0.28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0.399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−0.0442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0.0008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−0.60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−0.223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0.70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−0.17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−0.228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0.565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−0.704</m:t>
                                </m:r>
                              </m:e>
                              <m:e>
                                <m:r>
                                  <a:rPr lang="zh-CN" altLang="en-US" sz="1200" i="0">
                                    <a:latin typeface="Cambria Math" panose="02040503050406030204" pitchFamily="18" charset="0"/>
                                  </a:rPr>
                                  <m:t>0.323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193" y="3810763"/>
                <a:ext cx="4572000" cy="945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>
          <a:xfrm>
            <a:off x="457200" y="3300793"/>
            <a:ext cx="3687233" cy="1484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just"/>
            <a:r>
              <a:rPr lang="en-US" altLang="zh-CN" sz="1600" dirty="0">
                <a:solidFill>
                  <a:sysClr val="windowText" lastClr="000000"/>
                </a:solidFill>
              </a:rPr>
              <a:t>A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为词项文档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-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矩阵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marL="0" lvl="1" algn="just"/>
            <a:r>
              <a:rPr lang="en-US" altLang="zh-CN" sz="16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S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矩阵对角线上的值，</a:t>
            </a:r>
            <a:r>
              <a:rPr lang="zh-CN" altLang="zh-CN" sz="1600" dirty="0">
                <a:solidFill>
                  <a:sysClr val="windowText" lastClr="000000"/>
                </a:solidFill>
              </a:rPr>
              <a:t>可以理解为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5</a:t>
            </a:r>
            <a:r>
              <a:rPr lang="zh-CN" altLang="zh-CN" sz="1600" dirty="0">
                <a:solidFill>
                  <a:sysClr val="windowText" lastClr="000000"/>
                </a:solidFill>
              </a:rPr>
              <a:t>个概念的强度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marL="0" lvl="1" algn="just"/>
            <a:r>
              <a:rPr lang="en-US" altLang="zh-CN" sz="1600" dirty="0">
                <a:solidFill>
                  <a:sysClr val="windowText" lastClr="000000"/>
                </a:solidFill>
              </a:rPr>
              <a:t>……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注意，</a:t>
            </a:r>
            <a:r>
              <a:rPr lang="zh-CN" altLang="en-US" sz="1600" dirty="0">
                <a:solidFill>
                  <a:srgbClr val="C00000"/>
                </a:solidFill>
              </a:rPr>
              <a:t>对角线上的值，从左上角到右下角是从大到小排序的</a:t>
            </a:r>
          </a:p>
        </p:txBody>
      </p:sp>
      <p:sp>
        <p:nvSpPr>
          <p:cNvPr id="11" name="圆角矩形 10"/>
          <p:cNvSpPr/>
          <p:nvPr/>
        </p:nvSpPr>
        <p:spPr>
          <a:xfrm rot="17146576">
            <a:off x="6087863" y="1849480"/>
            <a:ext cx="402167" cy="284599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064566" y="2151606"/>
                <a:ext cx="2542234" cy="1298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1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400" dirty="0"/>
                  <a:t>= U S V</a:t>
                </a:r>
                <a:r>
                  <a:rPr lang="en-US" altLang="zh-CN" sz="1400" baseline="30000" dirty="0"/>
                  <a:t>T</a:t>
                </a:r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66" y="2151606"/>
                <a:ext cx="2542234" cy="1298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71967" y="2484967"/>
            <a:ext cx="944033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14" name="下箭头 13"/>
          <p:cNvSpPr/>
          <p:nvPr/>
        </p:nvSpPr>
        <p:spPr>
          <a:xfrm>
            <a:off x="1556361" y="1729317"/>
            <a:ext cx="1381071" cy="365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4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A5909A-5939-AF43-898E-4516F1DD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F81980C-217C-2840-A85E-C9D1AB0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8378"/>
            <a:ext cx="8229600" cy="498872"/>
          </a:xfrm>
        </p:spPr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09600" y="971550"/>
                <a:ext cx="44577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kumimoji="1" lang="zh-CN" altLang="en-US" sz="1450" dirty="0"/>
                  <a:t>潜语义索引</a:t>
                </a:r>
                <a:r>
                  <a:rPr kumimoji="1" lang="en-US" altLang="zh-CN" sz="1450" dirty="0"/>
                  <a:t>(Latent</a:t>
                </a:r>
                <a:r>
                  <a:rPr kumimoji="1" lang="zh-CN" altLang="en-US" sz="1450" dirty="0"/>
                  <a:t> </a:t>
                </a:r>
                <a:r>
                  <a:rPr kumimoji="1" lang="en-US" altLang="zh-CN" sz="1450" dirty="0"/>
                  <a:t>Semantic</a:t>
                </a:r>
                <a:r>
                  <a:rPr kumimoji="1" lang="zh-CN" altLang="en-US" sz="1450" dirty="0"/>
                  <a:t> </a:t>
                </a:r>
                <a:r>
                  <a:rPr kumimoji="1" lang="en-US" altLang="zh-CN" sz="1450" dirty="0"/>
                  <a:t>Index, LSI)</a:t>
                </a:r>
              </a:p>
              <a:p>
                <a:pPr lvl="1" algn="just"/>
                <a:r>
                  <a:rPr lang="zh-CN" altLang="zh-CN" sz="1450" dirty="0"/>
                  <a:t>对矩阵</a:t>
                </a:r>
                <a:r>
                  <a:rPr lang="en-US" altLang="zh-CN" sz="1450" dirty="0"/>
                  <a:t>A</a:t>
                </a:r>
                <a:r>
                  <a:rPr lang="zh-CN" altLang="zh-CN" sz="1450" dirty="0"/>
                  <a:t>进行奇异值分解，</a:t>
                </a:r>
                <a:r>
                  <a:rPr lang="zh-CN" altLang="en-US" sz="1450" dirty="0"/>
                  <a:t>有</a:t>
                </a:r>
                <a:r>
                  <a:rPr lang="en-US" altLang="zh-CN" sz="1450" dirty="0"/>
                  <a:t>A = U S V</a:t>
                </a:r>
                <a:r>
                  <a:rPr lang="en-US" altLang="zh-CN" sz="1450" baseline="30000" dirty="0"/>
                  <a:t>T</a:t>
                </a:r>
              </a:p>
              <a:p>
                <a:pPr lvl="1" algn="just"/>
                <a:r>
                  <a:rPr lang="zh-CN" altLang="zh-CN" sz="1450" dirty="0"/>
                  <a:t>我们对数据进行</a:t>
                </a:r>
                <a:r>
                  <a:rPr lang="zh-CN" altLang="zh-CN" sz="1450" b="1" dirty="0">
                    <a:solidFill>
                      <a:srgbClr val="C00000"/>
                    </a:solidFill>
                  </a:rPr>
                  <a:t>降维，取</a:t>
                </a:r>
                <a:r>
                  <a:rPr lang="en-US" altLang="zh-CN" sz="1450" b="1" dirty="0">
                    <a:solidFill>
                      <a:srgbClr val="C00000"/>
                    </a:solidFill>
                  </a:rPr>
                  <a:t>K=3</a:t>
                </a:r>
              </a:p>
              <a:p>
                <a:pPr lvl="2" algn="just"/>
                <a:r>
                  <a:rPr lang="en-US" altLang="zh-CN" sz="1450" dirty="0"/>
                  <a:t>U</a:t>
                </a:r>
                <a:r>
                  <a:rPr lang="zh-CN" altLang="zh-CN" sz="1450" dirty="0"/>
                  <a:t>保留前</a:t>
                </a:r>
                <a:r>
                  <a:rPr lang="en-US" altLang="zh-CN" sz="1450" dirty="0"/>
                  <a:t>3</a:t>
                </a:r>
                <a:r>
                  <a:rPr lang="zh-CN" altLang="zh-CN" sz="1450" dirty="0"/>
                  <a:t>列为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sz="1450" dirty="0"/>
                  <a:t>，</a:t>
                </a:r>
                <a:r>
                  <a:rPr lang="en-US" altLang="zh-CN" sz="1450" dirty="0"/>
                  <a:t>S</a:t>
                </a:r>
                <a:r>
                  <a:rPr lang="zh-CN" altLang="zh-CN" sz="1450" dirty="0"/>
                  <a:t>保留前</a:t>
                </a:r>
                <a:r>
                  <a:rPr lang="en-US" altLang="zh-CN" sz="1450" dirty="0"/>
                  <a:t>3</a:t>
                </a:r>
                <a:r>
                  <a:rPr lang="zh-CN" altLang="zh-CN" sz="1450" dirty="0"/>
                  <a:t>行前</a:t>
                </a:r>
                <a:r>
                  <a:rPr lang="en-US" altLang="zh-CN" sz="1450" dirty="0"/>
                  <a:t>3</a:t>
                </a:r>
                <a:r>
                  <a:rPr lang="zh-CN" altLang="zh-CN" sz="1450" dirty="0"/>
                  <a:t>列为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sz="1450" dirty="0"/>
                  <a:t>，</a:t>
                </a:r>
                <a:r>
                  <a:rPr lang="en-US" altLang="zh-CN" sz="1450" dirty="0"/>
                  <a:t>V</a:t>
                </a:r>
                <a:r>
                  <a:rPr lang="en-US" altLang="zh-CN" sz="1450" baseline="30000" dirty="0"/>
                  <a:t>T</a:t>
                </a:r>
                <a:r>
                  <a:rPr lang="zh-CN" altLang="zh-CN" sz="1450" dirty="0"/>
                  <a:t>保留前</a:t>
                </a:r>
                <a:r>
                  <a:rPr lang="en-US" altLang="zh-CN" sz="1450" dirty="0"/>
                  <a:t>3</a:t>
                </a:r>
                <a:r>
                  <a:rPr lang="zh-CN" altLang="zh-CN" sz="1450" dirty="0"/>
                  <a:t>行为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zh-CN" sz="1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5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14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450" dirty="0"/>
              </a:p>
              <a:p>
                <a:pPr lvl="2" algn="just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sz="1450" dirty="0"/>
                  <a:t>的每一行代表一</a:t>
                </a:r>
                <a:r>
                  <a:rPr lang="zh-CN" altLang="en-US" sz="1450" dirty="0"/>
                  <a:t>个单词</a:t>
                </a:r>
                <a:r>
                  <a:rPr lang="zh-CN" altLang="zh-CN" sz="1450" dirty="0"/>
                  <a:t>，每一列代表降维至</a:t>
                </a:r>
                <a:r>
                  <a:rPr lang="en-US" altLang="zh-CN" sz="1450" dirty="0"/>
                  <a:t>3</a:t>
                </a:r>
                <a:r>
                  <a:rPr lang="zh-CN" altLang="zh-CN" sz="1450" dirty="0"/>
                  <a:t>维后</a:t>
                </a:r>
                <a:r>
                  <a:rPr lang="zh-CN" altLang="en-US" sz="1450" dirty="0"/>
                  <a:t>每个单词</a:t>
                </a:r>
                <a:r>
                  <a:rPr lang="zh-CN" altLang="zh-CN" sz="1450" dirty="0"/>
                  <a:t>在各个维度方向的投影</a:t>
                </a:r>
                <a:endParaRPr lang="en-US" altLang="zh-CN" sz="1450" dirty="0"/>
              </a:p>
              <a:p>
                <a:pPr lvl="2" algn="just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zh-CN" sz="1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5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14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450" dirty="0"/>
                  <a:t>也可以类似理解</a:t>
                </a:r>
                <a:endParaRPr lang="en-US" altLang="zh-CN" sz="1450" dirty="0"/>
              </a:p>
              <a:p>
                <a:pPr lvl="1" algn="just"/>
                <a:r>
                  <a:rPr lang="zh-CN" altLang="zh-CN" sz="1450" dirty="0"/>
                  <a:t>对降维以后的矩阵进行重建，即计算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zh-CN" sz="1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5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14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1450" dirty="0"/>
                  <a:t>，得到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5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altLang="zh-CN" sz="1450" dirty="0">
                  <a:latin typeface="Cambria Math" panose="02040503050406030204" pitchFamily="18" charset="0"/>
                </a:endParaRPr>
              </a:p>
              <a:p>
                <a:pPr lvl="2" algn="just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4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zh-CN" sz="1450" dirty="0"/>
                  <a:t>和</a:t>
                </a:r>
                <a:r>
                  <a:rPr lang="en-US" altLang="zh-CN" sz="1450" dirty="0"/>
                  <a:t>A</a:t>
                </a:r>
                <a:r>
                  <a:rPr lang="zh-CN" altLang="zh-CN" sz="1450" dirty="0"/>
                  <a:t>有差别；但是差别是可以忍受的</a:t>
                </a:r>
                <a:endParaRPr lang="en-US" altLang="zh-CN" sz="1450" dirty="0"/>
              </a:p>
              <a:p>
                <a:pPr lvl="2" algn="just"/>
                <a:r>
                  <a:rPr lang="zh-CN" altLang="zh-CN" sz="1450" dirty="0"/>
                  <a:t>我们获得的好处，是可以用</a:t>
                </a:r>
                <a:r>
                  <a:rPr lang="en-US" altLang="zh-CN" sz="1450" dirty="0"/>
                  <a:t>3</a:t>
                </a:r>
                <a:r>
                  <a:rPr lang="zh-CN" altLang="zh-CN" sz="1450" dirty="0"/>
                  <a:t>维向量表示每个词项和每个文档了</a:t>
                </a:r>
                <a:endParaRPr lang="en-US" altLang="zh-CN" sz="1450" baseline="30000" dirty="0"/>
              </a:p>
              <a:p>
                <a:pPr lvl="2" algn="just"/>
                <a:endParaRPr lang="en-US" sz="145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71550"/>
                <a:ext cx="4457700" cy="3937000"/>
              </a:xfrm>
              <a:prstGeom prst="rect">
                <a:avLst/>
              </a:prstGeom>
              <a:blipFill>
                <a:blip r:embed="rId2"/>
                <a:stretch>
                  <a:fillRect l="-274" t="-310" r="-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799" y="1972732"/>
            <a:ext cx="3983567" cy="206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DCBC139-B5EC-41B2-86B9-0DE6E8A15401}"/>
              </a:ext>
            </a:extLst>
          </p:cNvPr>
          <p:cNvSpPr/>
          <p:nvPr/>
        </p:nvSpPr>
        <p:spPr>
          <a:xfrm>
            <a:off x="6179458" y="4058500"/>
            <a:ext cx="1774371" cy="417286"/>
          </a:xfrm>
          <a:custGeom>
            <a:avLst/>
            <a:gdLst>
              <a:gd name="connsiteX0" fmla="*/ 0 w 1774371"/>
              <a:gd name="connsiteY0" fmla="*/ 0 h 417286"/>
              <a:gd name="connsiteX1" fmla="*/ 950686 w 1774371"/>
              <a:gd name="connsiteY1" fmla="*/ 417286 h 417286"/>
              <a:gd name="connsiteX2" fmla="*/ 1774371 w 1774371"/>
              <a:gd name="connsiteY2" fmla="*/ 0 h 41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4371" h="417286">
                <a:moveTo>
                  <a:pt x="0" y="0"/>
                </a:moveTo>
                <a:cubicBezTo>
                  <a:pt x="327479" y="208643"/>
                  <a:pt x="654958" y="417286"/>
                  <a:pt x="950686" y="417286"/>
                </a:cubicBezTo>
                <a:cubicBezTo>
                  <a:pt x="1246414" y="417286"/>
                  <a:pt x="1510392" y="208643"/>
                  <a:pt x="1774371" y="0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A0BA20-1475-4DC5-8CD4-9115F3EA4A8A}"/>
              </a:ext>
            </a:extLst>
          </p:cNvPr>
          <p:cNvSpPr/>
          <p:nvPr/>
        </p:nvSpPr>
        <p:spPr>
          <a:xfrm>
            <a:off x="5820195" y="4499429"/>
            <a:ext cx="271420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降维表示重建</a:t>
            </a:r>
            <a:r>
              <a:rPr lang="en-US" altLang="zh-CN" dirty="0">
                <a:sym typeface="Wingdings" panose="05000000000000000000" pitchFamily="2" charset="2"/>
              </a:rPr>
              <a:t></a:t>
            </a:r>
            <a:r>
              <a:rPr lang="zh-CN" altLang="en-US" dirty="0">
                <a:sym typeface="Wingdings" panose="05000000000000000000" pitchFamily="2" charset="2"/>
              </a:rPr>
              <a:t>原矩阵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7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9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独热编码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One Hot Encoding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假设有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个文档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如何采用独热编码进行表示？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7936" y="2488364"/>
            <a:ext cx="4572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Doc1: I am a boy a boy.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Doc2: You are a girl a girl.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Doc3: We are different, different, different.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5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050E8-2FE5-A640-8A8F-34449B8E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b="1" dirty="0">
              <a:latin typeface="Times" pitchFamily="2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35FFE4-BBD3-AE47-8351-3825A52C7216}"/>
              </a:ext>
            </a:extLst>
          </p:cNvPr>
          <p:cNvSpPr/>
          <p:nvPr/>
        </p:nvSpPr>
        <p:spPr>
          <a:xfrm>
            <a:off x="5841944" y="-153447"/>
            <a:ext cx="1459336" cy="254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kumimoji="1" lang="en-US" altLang="zh-CN" dirty="0"/>
                  <a:t>LSI</a:t>
                </a:r>
                <a:r>
                  <a:rPr kumimoji="1" lang="zh-CN" altLang="en-US" dirty="0"/>
                  <a:t>第一步：</a:t>
                </a:r>
                <a:r>
                  <a:rPr kumimoji="1" lang="en-US" altLang="zh-CN" dirty="0"/>
                  <a:t>SVD</a:t>
                </a:r>
                <a:r>
                  <a:rPr kumimoji="1" lang="zh-CN" altLang="en-US" dirty="0"/>
                  <a:t>得到的</a:t>
                </a:r>
                <a:r>
                  <a:rPr kumimoji="1" lang="en-US" altLang="zh-CN" b="1" dirty="0">
                    <a:latin typeface="Times" pitchFamily="2" charset="0"/>
                  </a:rPr>
                  <a:t>U</a:t>
                </a:r>
                <a:r>
                  <a:rPr kumimoji="1" lang="zh-CN" altLang="en-US" b="1" dirty="0">
                    <a:latin typeface="Times" pitchFamily="2" charset="0"/>
                  </a:rPr>
                  <a:t>、</a:t>
                </a:r>
                <a14:m>
                  <m:oMath xmlns:m="http://schemas.openxmlformats.org/officeDocument/2006/math">
                    <m:r>
                      <a:rPr kumimoji="1" lang="en-US" altLang="zh-CN" sz="2400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kumimoji="1" lang="zh-CN" altLang="en-US" b="1" dirty="0">
                    <a:latin typeface="Times" pitchFamily="2" charset="0"/>
                  </a:rPr>
                  <a:t>、</a:t>
                </a:r>
                <a:r>
                  <a:rPr kumimoji="1" lang="en-US" altLang="zh-CN" b="1" dirty="0">
                    <a:latin typeface="Times" pitchFamily="2" charset="0"/>
                  </a:rPr>
                  <a:t>V</a:t>
                </a:r>
              </a:p>
              <a:p>
                <a:pPr lvl="1">
                  <a:spcBef>
                    <a:spcPts val="0"/>
                  </a:spcBef>
                </a:pPr>
                <a:r>
                  <a:rPr kumimoji="1" lang="en-US" altLang="zh-CN" sz="1300" b="1" dirty="0">
                    <a:latin typeface="Times" pitchFamily="2" charset="0"/>
                  </a:rPr>
                  <a:t>U</a:t>
                </a:r>
                <a:r>
                  <a:rPr kumimoji="1" lang="zh-CN" altLang="en-US" sz="1300" dirty="0">
                    <a:latin typeface="Times" pitchFamily="2" charset="0"/>
                  </a:rPr>
                  <a:t>所</a:t>
                </a:r>
                <a:r>
                  <a:rPr kumimoji="1" lang="zh-CN" altLang="en-US" sz="1300" dirty="0"/>
                  <a:t>有的</a:t>
                </a:r>
                <a:r>
                  <a:rPr kumimoji="1" lang="zh-CN" altLang="en-US" sz="1300" dirty="0">
                    <a:solidFill>
                      <a:srgbClr val="C00000"/>
                    </a:solidFill>
                  </a:rPr>
                  <a:t>列</a:t>
                </a:r>
                <a:r>
                  <a:rPr kumimoji="1" lang="zh-CN" altLang="en-US" sz="1300" dirty="0"/>
                  <a:t>都正交</a:t>
                </a:r>
                <a:r>
                  <a:rPr kumimoji="1" lang="en-US" altLang="zh-CN" sz="1300" dirty="0"/>
                  <a:t>:</a:t>
                </a:r>
                <a:r>
                  <a:rPr kumimoji="1" lang="zh-CN" altLang="en-US" sz="13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3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3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zh-CN" altLang="en-US" sz="13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kumimoji="1" lang="en-US" altLang="zh-CN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sz="1300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300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kumimoji="1" lang="en-US" altLang="zh-CN" sz="13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zh-CN" altLang="en-US" sz="13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1" lang="zh-CN" altLang="en-US" sz="1300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300" dirty="0"/>
                  <a:t>对应</a:t>
                </a:r>
                <a:r>
                  <a:rPr kumimoji="1" lang="zh-CN" altLang="en-US" sz="1300" dirty="0">
                    <a:solidFill>
                      <a:srgbClr val="C00000"/>
                    </a:solidFill>
                  </a:rPr>
                  <a:t>左特征向量</a:t>
                </a:r>
                <a:endParaRPr kumimoji="1" lang="en-US" altLang="zh-CN" sz="13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kumimoji="1" lang="en-US" altLang="zh-CN" sz="1300" b="1" dirty="0">
                    <a:latin typeface="Times" pitchFamily="2" charset="0"/>
                  </a:rPr>
                  <a:t>V</a:t>
                </a:r>
                <a:r>
                  <a:rPr kumimoji="1" lang="zh-CN" altLang="en-US" sz="1300" dirty="0">
                    <a:latin typeface="Times" pitchFamily="2" charset="0"/>
                  </a:rPr>
                  <a:t>所</a:t>
                </a:r>
                <a:r>
                  <a:rPr kumimoji="1" lang="zh-CN" altLang="en-US" sz="1300" dirty="0"/>
                  <a:t>有的</a:t>
                </a:r>
                <a:r>
                  <a:rPr kumimoji="1" lang="zh-CN" altLang="en-US" sz="1300" dirty="0">
                    <a:solidFill>
                      <a:srgbClr val="C00000"/>
                    </a:solidFill>
                  </a:rPr>
                  <a:t>列</a:t>
                </a:r>
                <a:r>
                  <a:rPr kumimoji="1" lang="zh-CN" altLang="en-US" sz="1300" dirty="0"/>
                  <a:t>都正交</a:t>
                </a:r>
                <a:r>
                  <a:rPr kumimoji="1" lang="en-US" altLang="zh-CN" sz="1300" dirty="0"/>
                  <a:t>:</a:t>
                </a:r>
                <a:r>
                  <a:rPr kumimoji="1" lang="zh-CN" altLang="en-US" sz="13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3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3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zh-CN" altLang="en-US" sz="13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kumimoji="1" lang="en-US" altLang="zh-CN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sz="1300" dirty="0"/>
                  <a:t>，</a:t>
                </a:r>
                <a:r>
                  <a:rPr kumimoji="1" lang="en-US" altLang="zh-CN" sz="13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3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kumimoji="1" lang="en-US" altLang="zh-CN" sz="13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kumimoji="1" lang="zh-CN" altLang="en-US" sz="13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kumimoji="1" lang="zh-CN" altLang="en-US" sz="1300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300" dirty="0"/>
                  <a:t>对应</a:t>
                </a:r>
                <a:r>
                  <a:rPr kumimoji="1" lang="zh-CN" altLang="en-US" sz="1300" dirty="0">
                    <a:solidFill>
                      <a:srgbClr val="C00000"/>
                    </a:solidFill>
                  </a:rPr>
                  <a:t>右特征向量</a:t>
                </a:r>
                <a:endParaRPr kumimoji="1" lang="en-US" altLang="zh-CN" sz="13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300">
                        <a:latin typeface="Cambria Math" panose="02040503050406030204" pitchFamily="18" charset="0"/>
                      </a:rPr>
                      <m:t>Σ</m:t>
                    </m:r>
                    <m:r>
                      <a:rPr kumimoji="1" lang="en-US" altLang="zh-CN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3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sz="1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13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kumimoji="1" lang="en-US" altLang="zh-CN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3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zh-CN" sz="13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zh-CN" sz="13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3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3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sz="1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CN" altLang="en-US" sz="1300" dirty="0"/>
                  <a:t>是对角方阵，</a:t>
                </a:r>
                <a:r>
                  <a:rPr kumimoji="1" lang="en-US" altLang="zh-CN" sz="1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3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zh-CN" altLang="en-US" sz="1300" dirty="0"/>
                  <a:t>是</a:t>
                </a:r>
                <a:r>
                  <a:rPr kumimoji="1" lang="en-US" altLang="zh-CN" sz="1300" dirty="0"/>
                  <a:t>D</a:t>
                </a:r>
                <a:r>
                  <a:rPr kumimoji="1" lang="zh-CN" altLang="en-US" sz="1300" dirty="0"/>
                  <a:t>的</a:t>
                </a:r>
                <a:r>
                  <a:rPr kumimoji="1" lang="en-US" altLang="zh-CN" sz="1300" dirty="0"/>
                  <a:t>R</a:t>
                </a:r>
                <a:r>
                  <a:rPr kumimoji="1" lang="zh-CN" altLang="en-US" sz="1300" dirty="0"/>
                  <a:t>个</a:t>
                </a:r>
                <a:r>
                  <a:rPr kumimoji="1" lang="zh-CN" altLang="en-US" sz="1300" dirty="0">
                    <a:solidFill>
                      <a:srgbClr val="C00000"/>
                    </a:solidFill>
                  </a:rPr>
                  <a:t>特征根（注意是特征值的开根方）</a:t>
                </a:r>
              </a:p>
              <a:p>
                <a:pPr>
                  <a:spcBef>
                    <a:spcPts val="0"/>
                  </a:spcBef>
                </a:pP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0"/>
                  </a:spcBef>
                </a:pPr>
                <a:endParaRPr kumimoji="1" lang="en-US" altLang="zh-CN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15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5060755" y="2311143"/>
            <a:ext cx="2493931" cy="5195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666902-B969-4C1F-A114-2F597EBE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1" y="3136006"/>
            <a:ext cx="7278786" cy="1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0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9AF57-A441-A44D-9776-16FA4B70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kumimoji="1" lang="en-US" altLang="zh-CN" dirty="0"/>
                  <a:t>LSI</a:t>
                </a:r>
                <a:r>
                  <a:rPr kumimoji="1" lang="zh-CN" altLang="en-US" dirty="0"/>
                  <a:t>第二步：对特征根进行排序</a:t>
                </a:r>
                <a:endParaRPr kumimoji="1" lang="en-US" altLang="zh-CN" dirty="0"/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400" dirty="0"/>
                  <a:t>原</a:t>
                </a:r>
                <a14:m>
                  <m:oMath xmlns:m="http://schemas.openxmlformats.org/officeDocument/2006/math">
                    <m:r>
                      <a:rPr kumimoji="1" lang="zh-CN" altLang="en-US" sz="1400" i="1">
                        <a:latin typeface="Cambria Math" panose="02040503050406030204" pitchFamily="18" charset="0"/>
                      </a:rPr>
                      <m:t>特征根矩阵</m:t>
                    </m:r>
                    <m:r>
                      <m:rPr>
                        <m:sty m:val="p"/>
                      </m:rPr>
                      <a:rPr kumimoji="1" lang="en-US" altLang="zh-CN" sz="140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1400" dirty="0">
                    <a:sym typeface="Wingdings" pitchFamily="2" charset="2"/>
                  </a:rPr>
                  <a:t></a:t>
                </a:r>
                <a:r>
                  <a:rPr lang="zh-CN" altLang="en-US" sz="1400" dirty="0">
                    <a:solidFill>
                      <a:srgbClr val="C00000"/>
                    </a:solidFill>
                    <a:sym typeface="Wingdings" pitchFamily="2" charset="2"/>
                  </a:rPr>
                  <a:t>排序后的特征根矩阵</a:t>
                </a:r>
                <a:r>
                  <a:rPr kumimoji="1" lang="en-US" altLang="zh-CN" sz="1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kumimoji="1" lang="en-US" altLang="zh-CN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1400" dirty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kumimoji="1" lang="en-US" altLang="zh-CN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/>
                  <a:t>，其中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≥⋯≥</m:t>
                    </m:r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sz="1400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sz="1400" dirty="0"/>
                  <a:t>左</a:t>
                </a:r>
                <a:r>
                  <a:rPr lang="en-US" altLang="zh-CN" sz="1400" dirty="0"/>
                  <a:t>/</a:t>
                </a:r>
                <a:r>
                  <a:rPr lang="zh-CN" altLang="en-US" sz="1400" dirty="0"/>
                  <a:t>右特征向量</a:t>
                </a:r>
                <a:r>
                  <a:rPr lang="zh-CN" altLang="en-US" sz="1400" dirty="0">
                    <a:latin typeface="Times" pitchFamily="2" charset="0"/>
                  </a:rPr>
                  <a:t>矩阵也按照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kumimoji="1" lang="en-US" altLang="zh-CN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Times" pitchFamily="2" charset="0"/>
                  </a:rPr>
                  <a:t>进行相应的调整</a:t>
                </a:r>
                <a:endParaRPr lang="en-US" altLang="zh-CN" sz="1400" dirty="0">
                  <a:latin typeface="Times" pitchFamily="2" charset="0"/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1200" dirty="0">
                    <a:latin typeface="Times" pitchFamily="2" charset="0"/>
                  </a:rPr>
                  <a:t>所对应的</a:t>
                </a:r>
                <a:r>
                  <a:rPr lang="zh-CN" altLang="en-US" sz="1200" dirty="0">
                    <a:solidFill>
                      <a:srgbClr val="C00000"/>
                    </a:solidFill>
                    <a:latin typeface="Times" pitchFamily="2" charset="0"/>
                  </a:rPr>
                  <a:t>左特征向量</a:t>
                </a:r>
                <a:r>
                  <a:rPr lang="zh-CN" altLang="en-US" sz="1200" dirty="0">
                    <a:latin typeface="Times" pitchFamily="2" charset="0"/>
                  </a:rPr>
                  <a:t>调整到</a:t>
                </a:r>
                <a:r>
                  <a:rPr lang="en-US" altLang="zh-CN" sz="1200" b="1" dirty="0">
                    <a:solidFill>
                      <a:srgbClr val="00B050"/>
                    </a:solidFill>
                    <a:latin typeface="Times" pitchFamily="2" charset="0"/>
                  </a:rPr>
                  <a:t>U</a:t>
                </a:r>
                <a:r>
                  <a:rPr lang="zh-CN" altLang="en-US" sz="1200" dirty="0">
                    <a:latin typeface="Times" pitchFamily="2" charset="0"/>
                  </a:rPr>
                  <a:t>的第</a:t>
                </a:r>
                <a:r>
                  <a:rPr lang="en-US" altLang="zh-CN" sz="1200" i="1" dirty="0" err="1">
                    <a:solidFill>
                      <a:srgbClr val="C00000"/>
                    </a:solidFill>
                    <a:latin typeface="Times" pitchFamily="2" charset="0"/>
                  </a:rPr>
                  <a:t>i</a:t>
                </a:r>
                <a:r>
                  <a:rPr lang="zh-CN" altLang="en-US" sz="1200" dirty="0">
                    <a:latin typeface="Times" pitchFamily="2" charset="0"/>
                  </a:rPr>
                  <a:t>列</a:t>
                </a:r>
                <a:endParaRPr lang="en-US" altLang="zh-CN" sz="1200" dirty="0">
                  <a:latin typeface="Times" pitchFamily="2" charset="0"/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1200" dirty="0">
                    <a:latin typeface="Times" pitchFamily="2" charset="0"/>
                  </a:rPr>
                  <a:t>所对应的</a:t>
                </a:r>
                <a:r>
                  <a:rPr lang="zh-CN" altLang="en-US" sz="1200" dirty="0">
                    <a:solidFill>
                      <a:srgbClr val="C00000"/>
                    </a:solidFill>
                    <a:latin typeface="Times" pitchFamily="2" charset="0"/>
                  </a:rPr>
                  <a:t>右特征向量</a:t>
                </a:r>
                <a:r>
                  <a:rPr lang="zh-CN" altLang="en-US" sz="1200" dirty="0">
                    <a:latin typeface="Times" pitchFamily="2" charset="0"/>
                  </a:rPr>
                  <a:t>调整到</a:t>
                </a:r>
                <a:r>
                  <a:rPr lang="en-US" altLang="zh-CN" sz="1200" b="1" dirty="0">
                    <a:solidFill>
                      <a:srgbClr val="00B050"/>
                    </a:solidFill>
                    <a:latin typeface="Times" pitchFamily="2" charset="0"/>
                  </a:rPr>
                  <a:t>V</a:t>
                </a:r>
                <a:r>
                  <a:rPr lang="zh-CN" altLang="en-US" sz="1200" dirty="0">
                    <a:latin typeface="Times" pitchFamily="2" charset="0"/>
                  </a:rPr>
                  <a:t>的第</a:t>
                </a:r>
                <a:r>
                  <a:rPr lang="en-US" altLang="zh-CN" sz="1200" i="1" dirty="0" err="1">
                    <a:solidFill>
                      <a:srgbClr val="C00000"/>
                    </a:solidFill>
                    <a:latin typeface="Times" pitchFamily="2" charset="0"/>
                  </a:rPr>
                  <a:t>i</a:t>
                </a:r>
                <a:r>
                  <a:rPr lang="zh-CN" altLang="en-US" sz="1200" dirty="0">
                    <a:latin typeface="Times" pitchFamily="2" charset="0"/>
                  </a:rPr>
                  <a:t>列</a:t>
                </a:r>
                <a:endParaRPr lang="en-US" altLang="zh-CN" sz="1200" dirty="0">
                  <a:latin typeface="Times" pitchFamily="2" charset="0"/>
                </a:endParaRP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  <a:blipFill>
                <a:blip r:embed="rId6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DF5CC687-340C-417E-80E7-5B1D2D739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11" y="3136006"/>
            <a:ext cx="7278786" cy="1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5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kumimoji="1" lang="en-US" altLang="zh-CN" dirty="0"/>
                  <a:t>LSI</a:t>
                </a:r>
                <a:r>
                  <a:rPr kumimoji="1" lang="zh-CN" altLang="en-US" dirty="0"/>
                  <a:t>第三步：只保留前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个特征值，其余置零</a:t>
                </a:r>
                <a:endParaRPr kumimoji="1" lang="en-US" altLang="zh-CN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zh-CN" altLang="en-US" sz="1600" dirty="0"/>
                  <a:t>：只保留了前</a:t>
                </a:r>
                <a:r>
                  <a:rPr kumimoji="1" lang="en-US" altLang="zh-CN" sz="1600" dirty="0"/>
                  <a:t>K</a:t>
                </a:r>
                <a:r>
                  <a:rPr kumimoji="1" lang="zh-CN" altLang="en-US" sz="1600" dirty="0"/>
                  <a:t>个特征根的对角阵</a:t>
                </a:r>
                <a:endParaRPr kumimoji="1" lang="en-US" altLang="zh-CN" sz="1600" dirty="0"/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600" dirty="0"/>
                  <a:t>等号不再成立</a:t>
                </a:r>
                <a:endParaRPr kumimoji="1" lang="en-US" altLang="zh-CN" sz="1600" dirty="0"/>
              </a:p>
              <a:p>
                <a:pPr lvl="2">
                  <a:spcBef>
                    <a:spcPts val="0"/>
                  </a:spcBef>
                </a:pPr>
                <a:r>
                  <a:rPr lang="en-US" altLang="zh-CN" sz="1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CN" sz="1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400" baseline="30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低秩近似</a:t>
                </a:r>
                <a:endParaRPr lang="en-US" altLang="zh-CN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rank(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rank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rank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1">
                                        <a:latin typeface="Cambria Math" panose="02040503050406030204" pitchFamily="18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zh-CN" altLang="en-US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rank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func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与文档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单词的数目而言，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比较小，如：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K=50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等</a:t>
                </a:r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56B9FE15-BF2E-3A49-8188-3032B8A6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71ABB2-1520-0C47-920C-8A0C767B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59" y="3088051"/>
            <a:ext cx="5725616" cy="1927718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3C76BF3F-F486-D441-AAB0-A98213BA0812}"/>
              </a:ext>
            </a:extLst>
          </p:cNvPr>
          <p:cNvSpPr/>
          <p:nvPr/>
        </p:nvSpPr>
        <p:spPr>
          <a:xfrm>
            <a:off x="1140912" y="3244897"/>
            <a:ext cx="538570" cy="2321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word</a:t>
            </a:r>
            <a:endParaRPr lang="en-US" dirty="0"/>
          </a:p>
        </p:txBody>
      </p:sp>
      <p:sp>
        <p:nvSpPr>
          <p:cNvPr id="6" name="Line 9">
            <a:extLst>
              <a:ext uri="{FF2B5EF4-FFF2-40B4-BE49-F238E27FC236}">
                <a16:creationId xmlns:a16="http://schemas.microsoft.com/office/drawing/2014/main" id="{E4ACF93E-0C24-274F-A497-2DBFAF09E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4575" y="3568327"/>
            <a:ext cx="469083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D6282E-BB7D-0147-B879-0FF49071E6E8}"/>
              </a:ext>
            </a:extLst>
          </p:cNvPr>
          <p:cNvSpPr/>
          <p:nvPr/>
        </p:nvSpPr>
        <p:spPr>
          <a:xfrm>
            <a:off x="1589116" y="2758016"/>
            <a:ext cx="894823" cy="2321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document</a:t>
            </a:r>
            <a:endParaRPr lang="en-US" dirty="0"/>
          </a:p>
        </p:txBody>
      </p:sp>
      <p:sp>
        <p:nvSpPr>
          <p:cNvPr id="8" name="Line 15">
            <a:extLst>
              <a:ext uri="{FF2B5EF4-FFF2-40B4-BE49-F238E27FC236}">
                <a16:creationId xmlns:a16="http://schemas.microsoft.com/office/drawing/2014/main" id="{FCCC3B35-2786-FC40-B48C-FF26E212F53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975036" y="3213978"/>
            <a:ext cx="343253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A7E0A90-B089-473F-94B5-B5D38032AE03}"/>
              </a:ext>
            </a:extLst>
          </p:cNvPr>
          <p:cNvSpPr/>
          <p:nvPr/>
        </p:nvSpPr>
        <p:spPr>
          <a:xfrm>
            <a:off x="2885594" y="3733030"/>
            <a:ext cx="959428" cy="8372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7377545" y="2479964"/>
            <a:ext cx="1690255" cy="764933"/>
          </a:xfrm>
          <a:prstGeom prst="wedgeEllipseCallout">
            <a:avLst>
              <a:gd name="adj1" fmla="val -62636"/>
              <a:gd name="adj2" fmla="val -276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实现降维</a:t>
            </a:r>
          </a:p>
        </p:txBody>
      </p:sp>
      <p:sp>
        <p:nvSpPr>
          <p:cNvPr id="3" name="矩形 2"/>
          <p:cNvSpPr/>
          <p:nvPr/>
        </p:nvSpPr>
        <p:spPr>
          <a:xfrm>
            <a:off x="5294265" y="1440934"/>
            <a:ext cx="30957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K: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隐空间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(latent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space)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的维度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22034" y="1828800"/>
            <a:ext cx="2552784" cy="2719210"/>
          </a:xfrm>
          <a:custGeom>
            <a:avLst/>
            <a:gdLst>
              <a:gd name="connsiteX0" fmla="*/ 1028784 w 2552784"/>
              <a:gd name="connsiteY0" fmla="*/ 0 h 2719210"/>
              <a:gd name="connsiteX1" fmla="*/ 218293 w 2552784"/>
              <a:gd name="connsiteY1" fmla="*/ 536864 h 2719210"/>
              <a:gd name="connsiteX2" fmla="*/ 65893 w 2552784"/>
              <a:gd name="connsiteY2" fmla="*/ 2022764 h 2719210"/>
              <a:gd name="connsiteX3" fmla="*/ 1150011 w 2552784"/>
              <a:gd name="connsiteY3" fmla="*/ 2708564 h 2719210"/>
              <a:gd name="connsiteX4" fmla="*/ 2552784 w 2552784"/>
              <a:gd name="connsiteY4" fmla="*/ 2376055 h 271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784" h="2719210">
                <a:moveTo>
                  <a:pt x="1028784" y="0"/>
                </a:moveTo>
                <a:cubicBezTo>
                  <a:pt x="703779" y="99868"/>
                  <a:pt x="378775" y="199737"/>
                  <a:pt x="218293" y="536864"/>
                </a:cubicBezTo>
                <a:cubicBezTo>
                  <a:pt x="57811" y="873991"/>
                  <a:pt x="-89393" y="1660814"/>
                  <a:pt x="65893" y="2022764"/>
                </a:cubicBezTo>
                <a:cubicBezTo>
                  <a:pt x="221179" y="2384714"/>
                  <a:pt x="735529" y="2649682"/>
                  <a:pt x="1150011" y="2708564"/>
                </a:cubicBezTo>
                <a:cubicBezTo>
                  <a:pt x="1564493" y="2767446"/>
                  <a:pt x="2058638" y="2571750"/>
                  <a:pt x="2552784" y="23760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13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2A845-4983-9441-8FB6-9DF1EF2A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1E3AE5-AEB4-F14D-B921-C2648107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45" y="3235899"/>
            <a:ext cx="4293485" cy="1557222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86E5932D-FF64-0E48-B7A2-6B79D6695BA7}"/>
              </a:ext>
            </a:extLst>
          </p:cNvPr>
          <p:cNvSpPr/>
          <p:nvPr/>
        </p:nvSpPr>
        <p:spPr>
          <a:xfrm>
            <a:off x="1296307" y="3453240"/>
            <a:ext cx="942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word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91587440-B3CB-5944-8AA8-0FD8BADF1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7337" y="3642069"/>
            <a:ext cx="31176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3F7A068-073F-6D40-8D93-AE6DD6720140}"/>
              </a:ext>
            </a:extLst>
          </p:cNvPr>
          <p:cNvSpPr/>
          <p:nvPr/>
        </p:nvSpPr>
        <p:spPr>
          <a:xfrm>
            <a:off x="1796711" y="2866567"/>
            <a:ext cx="1368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document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2FF4CFF-7BEF-6E45-AD2B-421F72D24E1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2138762" y="3312425"/>
            <a:ext cx="372983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kumimoji="1" lang="en-US" altLang="zh-CN" dirty="0"/>
                  <a:t>LSI</a:t>
                </a:r>
                <a:r>
                  <a:rPr kumimoji="1" lang="zh-CN" altLang="en-US" dirty="0"/>
                  <a:t>算法总结</a:t>
                </a:r>
                <a:endParaRPr kumimoji="1" lang="en-US" altLang="zh-CN" dirty="0"/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450" dirty="0"/>
                  <a:t>给定一个文档集合，构建单词</a:t>
                </a:r>
                <a:r>
                  <a:rPr kumimoji="1" lang="en-US" altLang="zh-CN" sz="1450" dirty="0"/>
                  <a:t>-</a:t>
                </a:r>
                <a:r>
                  <a:rPr kumimoji="1" lang="zh-CN" altLang="en-US" sz="1450" dirty="0"/>
                  <a:t>文档共现矩阵</a:t>
                </a:r>
                <a:r>
                  <a:rPr kumimoji="1" lang="en-US" altLang="zh-CN" sz="1450" dirty="0"/>
                  <a:t>D</a:t>
                </a:r>
                <a:r>
                  <a:rPr kumimoji="1" lang="zh-CN" altLang="en-US" sz="1450" dirty="0"/>
                  <a:t>（通常为稀疏矩阵）</a:t>
                </a:r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450" dirty="0"/>
                  <a:t>对</a:t>
                </a:r>
                <a:r>
                  <a:rPr kumimoji="1" lang="en-US" altLang="zh-CN" sz="1450" dirty="0"/>
                  <a:t>D</a:t>
                </a:r>
                <a:r>
                  <a:rPr kumimoji="1" lang="zh-CN" altLang="en-US" sz="1450" dirty="0"/>
                  <a:t>进行</a:t>
                </a:r>
                <a:r>
                  <a:rPr kumimoji="1" lang="en-US" altLang="zh-CN" sz="1450" dirty="0"/>
                  <a:t>SVD</a:t>
                </a:r>
                <a:r>
                  <a:rPr kumimoji="1" lang="zh-CN" altLang="en-US" sz="1450" dirty="0"/>
                  <a:t>分解，即</a:t>
                </a:r>
                <a:r>
                  <a:rPr kumimoji="1" lang="en-US" altLang="zh-CN" sz="1450" dirty="0"/>
                  <a:t>D</a:t>
                </a:r>
                <a:r>
                  <a:rPr lang="en-US" altLang="zh-CN" sz="1450" dirty="0"/>
                  <a:t> = U S V</a:t>
                </a:r>
                <a:r>
                  <a:rPr lang="en-US" altLang="zh-CN" sz="1450" baseline="30000" dirty="0"/>
                  <a:t>T</a:t>
                </a:r>
                <a:endParaRPr kumimoji="1" lang="en-US" altLang="zh-CN" sz="1450" dirty="0"/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450" dirty="0"/>
                  <a:t>将特征值矩阵</a:t>
                </a:r>
                <a:r>
                  <a:rPr kumimoji="1" lang="en-US" altLang="zh-CN" sz="1450" dirty="0"/>
                  <a:t>Σ</a:t>
                </a:r>
                <a:r>
                  <a:rPr kumimoji="1" lang="zh-CN" altLang="en-US" sz="1450" dirty="0"/>
                  <a:t>按照从大到小排序</a:t>
                </a:r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450" dirty="0"/>
                  <a:t>保留𝐾个最大的特征根，其余置</a:t>
                </a:r>
                <a:r>
                  <a:rPr kumimoji="1" lang="en-US" altLang="zh-CN" sz="1450" dirty="0"/>
                  <a:t>0,</a:t>
                </a:r>
                <a:r>
                  <a:rPr kumimoji="1" lang="zh-CN" altLang="en-US" sz="1450" dirty="0"/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45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145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kumimoji="1" lang="en-US" altLang="zh-CN" sz="1450" dirty="0"/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450" dirty="0"/>
                  <a:t>结果</a:t>
                </a:r>
                <a:endParaRPr kumimoji="1" lang="en-US" altLang="zh-CN" sz="1450" dirty="0"/>
              </a:p>
              <a:p>
                <a:pPr lvl="2">
                  <a:spcBef>
                    <a:spcPts val="0"/>
                  </a:spcBef>
                </a:pPr>
                <a:r>
                  <a:rPr kumimoji="1" lang="en-US" altLang="zh-CN" sz="1450" dirty="0">
                    <a:solidFill>
                      <a:srgbClr val="C00000"/>
                    </a:solidFill>
                  </a:rPr>
                  <a:t>U</a:t>
                </a:r>
                <a:r>
                  <a:rPr kumimoji="1" lang="zh-CN" altLang="en-US" sz="1450" dirty="0">
                    <a:solidFill>
                      <a:srgbClr val="C00000"/>
                    </a:solidFill>
                  </a:rPr>
                  <a:t>矩阵的每一行，为对应单词的表达向量</a:t>
                </a:r>
                <a:r>
                  <a:rPr kumimoji="1" lang="en-US" altLang="zh-CN" sz="1450" dirty="0">
                    <a:solidFill>
                      <a:srgbClr val="C00000"/>
                    </a:solidFill>
                  </a:rPr>
                  <a:t>(K</a:t>
                </a:r>
                <a:r>
                  <a:rPr kumimoji="1" lang="zh-CN" altLang="en-US" sz="1450" dirty="0">
                    <a:solidFill>
                      <a:srgbClr val="C00000"/>
                    </a:solidFill>
                  </a:rPr>
                  <a:t>维</a:t>
                </a:r>
                <a:r>
                  <a:rPr kumimoji="1" lang="en-US" altLang="zh-CN" sz="1450" dirty="0">
                    <a:solidFill>
                      <a:srgbClr val="C00000"/>
                    </a:solidFill>
                  </a:rPr>
                  <a:t>)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CN" sz="1450" dirty="0">
                    <a:solidFill>
                      <a:srgbClr val="C00000"/>
                    </a:solidFill>
                  </a:rPr>
                  <a:t>V</a:t>
                </a:r>
                <a:r>
                  <a:rPr lang="en-US" altLang="zh-CN" sz="1450" baseline="30000" dirty="0">
                    <a:solidFill>
                      <a:srgbClr val="C00000"/>
                    </a:solidFill>
                  </a:rPr>
                  <a:t>T</a:t>
                </a:r>
                <a:r>
                  <a:rPr kumimoji="1" lang="zh-CN" altLang="en-US" sz="1450" dirty="0">
                    <a:solidFill>
                      <a:srgbClr val="C00000"/>
                    </a:solidFill>
                  </a:rPr>
                  <a:t>矩阵的每一列，为对应文档的表达向量</a:t>
                </a:r>
                <a:r>
                  <a:rPr kumimoji="1" lang="en-US" altLang="zh-CN" sz="1450" dirty="0">
                    <a:solidFill>
                      <a:srgbClr val="C00000"/>
                    </a:solidFill>
                  </a:rPr>
                  <a:t>(K</a:t>
                </a:r>
                <a:r>
                  <a:rPr kumimoji="1" lang="zh-CN" altLang="en-US" sz="1450" dirty="0">
                    <a:solidFill>
                      <a:srgbClr val="C00000"/>
                    </a:solidFill>
                  </a:rPr>
                  <a:t>维</a:t>
                </a:r>
                <a:r>
                  <a:rPr kumimoji="1" lang="en-US" altLang="zh-CN" sz="1450" dirty="0">
                    <a:solidFill>
                      <a:srgbClr val="C00000"/>
                    </a:solidFill>
                  </a:rPr>
                  <a:t>)</a:t>
                </a:r>
              </a:p>
              <a:p>
                <a:pPr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71550"/>
                <a:ext cx="8229600" cy="3937000"/>
              </a:xfrm>
              <a:prstGeom prst="rect">
                <a:avLst/>
              </a:prstGeom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04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1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的话题建模能力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有如下一系列文档，可以认为是两个话题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两类文档</a:t>
            </a:r>
            <a:r>
              <a:rPr kumimoji="1" lang="en-US" altLang="zh-CN" dirty="0">
                <a:solidFill>
                  <a:srgbClr val="C00000"/>
                </a:solidFill>
              </a:rPr>
              <a:t>Title</a:t>
            </a:r>
            <a:r>
              <a:rPr kumimoji="1" lang="zh-CN" altLang="en-US" dirty="0"/>
              <a:t>：计算机（</a:t>
            </a:r>
            <a:r>
              <a:rPr kumimoji="1" lang="en-US" altLang="zh-CN" dirty="0"/>
              <a:t>c</a:t>
            </a:r>
            <a:r>
              <a:rPr kumimoji="1" lang="zh-CN" altLang="en-US" dirty="0"/>
              <a:t>）和数学（</a:t>
            </a:r>
            <a:r>
              <a:rPr kumimoji="1" lang="en-US" altLang="zh-CN" dirty="0"/>
              <a:t>m</a:t>
            </a:r>
            <a:r>
              <a:rPr kumimoji="1" lang="zh-CN" altLang="en-US" dirty="0"/>
              <a:t>）</a:t>
            </a:r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38" y="2036017"/>
            <a:ext cx="5068923" cy="2801069"/>
          </a:xfrm>
          <a:prstGeom prst="rect">
            <a:avLst/>
          </a:prstGeom>
        </p:spPr>
      </p:pic>
      <p:sp>
        <p:nvSpPr>
          <p:cNvPr id="4" name="右大括号 3">
            <a:extLst>
              <a:ext uri="{FF2B5EF4-FFF2-40B4-BE49-F238E27FC236}">
                <a16:creationId xmlns:a16="http://schemas.microsoft.com/office/drawing/2014/main" id="{22348DC8-C520-44DC-9FD2-C4F028762109}"/>
              </a:ext>
            </a:extLst>
          </p:cNvPr>
          <p:cNvSpPr/>
          <p:nvPr/>
        </p:nvSpPr>
        <p:spPr>
          <a:xfrm>
            <a:off x="7193819" y="2201034"/>
            <a:ext cx="246808" cy="13392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FB02EDA0-EA7D-4244-A636-3C4FFDDB2A25}"/>
              </a:ext>
            </a:extLst>
          </p:cNvPr>
          <p:cNvSpPr/>
          <p:nvPr/>
        </p:nvSpPr>
        <p:spPr>
          <a:xfrm>
            <a:off x="7161451" y="3823487"/>
            <a:ext cx="279176" cy="10135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429E95-E909-426D-AF39-34B101EF6397}"/>
              </a:ext>
            </a:extLst>
          </p:cNvPr>
          <p:cNvSpPr/>
          <p:nvPr/>
        </p:nvSpPr>
        <p:spPr>
          <a:xfrm>
            <a:off x="7527985" y="2756416"/>
            <a:ext cx="1100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computer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63D27D-B976-4D26-A852-7C1DEF1A917B}"/>
              </a:ext>
            </a:extLst>
          </p:cNvPr>
          <p:cNvSpPr/>
          <p:nvPr/>
        </p:nvSpPr>
        <p:spPr>
          <a:xfrm>
            <a:off x="7527985" y="4107786"/>
            <a:ext cx="1434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Graph theory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65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的话题建模能力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词项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文档矩阵</a:t>
            </a:r>
            <a:endParaRPr kumimoji="1"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0651"/>
              </p:ext>
            </p:extLst>
          </p:nvPr>
        </p:nvGraphicFramePr>
        <p:xfrm>
          <a:off x="3304872" y="1434466"/>
          <a:ext cx="5292583" cy="3435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6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62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62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62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62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62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3389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zh-CN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c1</a:t>
                      </a:r>
                      <a:endParaRPr lang="zh-CN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c2</a:t>
                      </a:r>
                      <a:endParaRPr lang="zh-CN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c3</a:t>
                      </a:r>
                      <a:endParaRPr lang="zh-CN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c4</a:t>
                      </a:r>
                      <a:endParaRPr lang="zh-CN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c5</a:t>
                      </a:r>
                      <a:endParaRPr lang="zh-CN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m1</a:t>
                      </a:r>
                      <a:endParaRPr lang="zh-CN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m2</a:t>
                      </a:r>
                      <a:endParaRPr lang="zh-CN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m3</a:t>
                      </a:r>
                      <a:endParaRPr lang="zh-CN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m4</a:t>
                      </a:r>
                      <a:endParaRPr lang="zh-CN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 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interface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EPS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survey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trees 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 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5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minors</a:t>
                      </a:r>
                      <a:endParaRPr lang="zh-CN" sz="1400" b="1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667505" y="898053"/>
            <a:ext cx="4347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32283" y="1623941"/>
            <a:ext cx="5405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word</a:t>
            </a:r>
            <a:endParaRPr lang="en-US" sz="1350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2892531" y="1866514"/>
            <a:ext cx="351812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Line 15"/>
          <p:cNvSpPr>
            <a:spLocks noChangeShapeType="1"/>
          </p:cNvSpPr>
          <p:nvPr/>
        </p:nvSpPr>
        <p:spPr bwMode="auto">
          <a:xfrm rot="5400000">
            <a:off x="4562452" y="1154918"/>
            <a:ext cx="25744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" name="Rectangle 7"/>
          <p:cNvSpPr/>
          <p:nvPr/>
        </p:nvSpPr>
        <p:spPr>
          <a:xfrm>
            <a:off x="4192441" y="716212"/>
            <a:ext cx="8675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document</a:t>
            </a:r>
            <a:endParaRPr lang="en-US" sz="135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08D7BC-B86F-2947-9255-4C1A02584621}"/>
              </a:ext>
            </a:extLst>
          </p:cNvPr>
          <p:cNvSpPr txBox="1"/>
          <p:nvPr/>
        </p:nvSpPr>
        <p:spPr>
          <a:xfrm>
            <a:off x="308265" y="3446260"/>
            <a:ext cx="277783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dirty="0"/>
              <a:t>词项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文档矩阵：值为</a:t>
            </a:r>
            <a:r>
              <a:rPr kumimoji="1" lang="zh-CN" altLang="en-US" dirty="0">
                <a:solidFill>
                  <a:srgbClr val="C00000"/>
                </a:solidFill>
              </a:rPr>
              <a:t>单词频率</a:t>
            </a:r>
            <a:r>
              <a:rPr kumimoji="1" lang="zh-CN" altLang="en-US" dirty="0"/>
              <a:t>，大部分值为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7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的话题建模能力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SVD</a:t>
            </a:r>
            <a:r>
              <a:rPr kumimoji="1" lang="zh-CN" altLang="en-US" dirty="0"/>
              <a:t>分解之</a:t>
            </a:r>
            <a:r>
              <a:rPr kumimoji="1" lang="en-US" altLang="zh-CN" dirty="0"/>
              <a:t>U</a:t>
            </a:r>
            <a:r>
              <a:rPr kumimoji="1" lang="zh-CN" altLang="en-US" dirty="0"/>
              <a:t>矩阵</a:t>
            </a:r>
            <a:endParaRPr kumimoji="1" lang="en-US" altLang="zh-C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46136"/>
              </p:ext>
            </p:extLst>
          </p:nvPr>
        </p:nvGraphicFramePr>
        <p:xfrm>
          <a:off x="2955649" y="1856565"/>
          <a:ext cx="5927023" cy="2636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Document" r:id="rId3" imgW="5605603" imgH="2284958" progId="Word.Document.8">
                  <p:embed/>
                </p:oleObj>
              </mc:Choice>
              <mc:Fallback>
                <p:oleObj name="Document" r:id="rId3" imgW="5605603" imgH="2284958" progId="Word.Document.8">
                  <p:embed/>
                  <p:pic>
                    <p:nvPicPr>
                      <p:cNvPr id="20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649" y="1856565"/>
                        <a:ext cx="5927023" cy="2636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 txBox="1">
                <a:spLocks noChangeArrowheads="1"/>
              </p:cNvSpPr>
              <p:nvPr/>
            </p:nvSpPr>
            <p:spPr>
              <a:xfrm>
                <a:off x="2429324" y="1311383"/>
                <a:ext cx="5909072" cy="30861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Σ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𝑈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=</a:t>
                </a:r>
              </a:p>
            </p:txBody>
          </p:sp>
        </mc:Choice>
        <mc:Fallback xmlns="">
          <p:sp>
            <p:nvSpPr>
              <p:cNvPr id="5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324" y="1311383"/>
                <a:ext cx="5909072" cy="3086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233452" y="1815230"/>
            <a:ext cx="5405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word</a:t>
            </a:r>
            <a:endParaRPr lang="en-US" sz="1350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2676381" y="1965271"/>
            <a:ext cx="351812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3185429" y="1424883"/>
            <a:ext cx="5693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latent</a:t>
            </a:r>
            <a:endParaRPr lang="en-US" sz="1350" dirty="0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 rot="5400000">
            <a:off x="3027129" y="1712694"/>
            <a:ext cx="25744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" name="右大括号 9"/>
          <p:cNvSpPr/>
          <p:nvPr/>
        </p:nvSpPr>
        <p:spPr>
          <a:xfrm rot="5400000">
            <a:off x="3610823" y="3848091"/>
            <a:ext cx="270030" cy="121751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11" name="文本框 10"/>
          <p:cNvSpPr txBox="1"/>
          <p:nvPr/>
        </p:nvSpPr>
        <p:spPr>
          <a:xfrm>
            <a:off x="3457299" y="4622293"/>
            <a:ext cx="595035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C00000"/>
                </a:solidFill>
              </a:rPr>
              <a:t>K=2</a:t>
            </a:r>
            <a:endParaRPr lang="zh-CN" altLang="en-US" sz="2100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C80390-9F6C-6C46-A27D-34EC6443856A}"/>
              </a:ext>
            </a:extLst>
          </p:cNvPr>
          <p:cNvSpPr txBox="1"/>
          <p:nvPr/>
        </p:nvSpPr>
        <p:spPr>
          <a:xfrm>
            <a:off x="89012" y="2635157"/>
            <a:ext cx="2340312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dirty="0"/>
              <a:t>SVD</a:t>
            </a:r>
            <a:r>
              <a:rPr kumimoji="1" lang="zh-CN" altLang="en-US" sz="1600" dirty="0"/>
              <a:t>得到的</a:t>
            </a:r>
            <a:r>
              <a:rPr kumimoji="1" lang="en-US" altLang="zh-CN" sz="1600" dirty="0"/>
              <a:t>U</a:t>
            </a:r>
            <a:r>
              <a:rPr kumimoji="1" lang="zh-CN" altLang="en-US" sz="1600" dirty="0"/>
              <a:t>矩阵，为稠密矩阵（左特征向量的顺序已经调整完毕）</a:t>
            </a:r>
          </a:p>
        </p:txBody>
      </p:sp>
    </p:spTree>
    <p:extLst>
      <p:ext uri="{BB962C8B-B14F-4D97-AF65-F5344CB8AC3E}">
        <p14:creationId xmlns:p14="http://schemas.microsoft.com/office/powerpoint/2010/main" val="245637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的话题建模能力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SVD</a:t>
            </a:r>
            <a:r>
              <a:rPr kumimoji="1" lang="zh-CN" altLang="en-US" dirty="0"/>
              <a:t>分解之</a:t>
            </a:r>
            <a:r>
              <a:rPr kumimoji="1" lang="en-US" altLang="zh-CN" dirty="0"/>
              <a:t>S</a:t>
            </a:r>
            <a:r>
              <a:rPr kumimoji="1" lang="zh-CN" altLang="en-US" dirty="0"/>
              <a:t>矩阵</a:t>
            </a:r>
            <a:endParaRPr kumimoji="1" lang="en-US" altLang="zh-CN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545009"/>
              </p:ext>
            </p:extLst>
          </p:nvPr>
        </p:nvGraphicFramePr>
        <p:xfrm>
          <a:off x="3328555" y="2324316"/>
          <a:ext cx="5687616" cy="177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Document" r:id="rId3" imgW="5605603" imgH="1755275" progId="Word.Document.8">
                  <p:embed/>
                </p:oleObj>
              </mc:Choice>
              <mc:Fallback>
                <p:oleObj name="Document" r:id="rId3" imgW="5605603" imgH="1755275" progId="Word.Document.8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555" y="2324316"/>
                        <a:ext cx="5687616" cy="1774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大括号 4"/>
          <p:cNvSpPr/>
          <p:nvPr/>
        </p:nvSpPr>
        <p:spPr>
          <a:xfrm rot="5400000">
            <a:off x="3803238" y="2421868"/>
            <a:ext cx="270030" cy="121751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3736754" y="3194616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srgbClr val="C00000"/>
                </a:solidFill>
              </a:rPr>
              <a:t>K=2</a:t>
            </a:r>
            <a:endParaRPr lang="zh-CN" altLang="en-US" sz="135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2774373" y="1452127"/>
                <a:ext cx="6172200" cy="3156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Σ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Σ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=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373" y="1452127"/>
                <a:ext cx="6172200" cy="3156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1776BCC-292D-6148-9176-A19E48DB3B7C}"/>
                  </a:ext>
                </a:extLst>
              </p:cNvPr>
              <p:cNvSpPr txBox="1"/>
              <p:nvPr/>
            </p:nvSpPr>
            <p:spPr>
              <a:xfrm>
                <a:off x="142540" y="2473633"/>
                <a:ext cx="2159643" cy="8309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zh-CN" sz="1600" dirty="0"/>
                  <a:t>SVD</a:t>
                </a:r>
                <a:r>
                  <a:rPr kumimoji="1" lang="zh-CN" altLang="en-US" sz="1600" dirty="0"/>
                  <a:t>得到的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zh-CN" altLang="en-US" sz="1600" dirty="0"/>
                  <a:t>矩阵，为对角方阵（特征根的顺序已经排序完毕）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1776BCC-292D-6148-9176-A19E48DB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40" y="2473633"/>
                <a:ext cx="2159643" cy="830997"/>
              </a:xfrm>
              <a:prstGeom prst="rect">
                <a:avLst/>
              </a:prstGeom>
              <a:blipFill>
                <a:blip r:embed="rId6"/>
                <a:stretch>
                  <a:fillRect l="-1120" t="-2899" r="-1120" b="-65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3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的话题建模能力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SVD</a:t>
            </a:r>
            <a:r>
              <a:rPr kumimoji="1" lang="zh-CN" altLang="en-US" dirty="0"/>
              <a:t>分解之</a:t>
            </a:r>
            <a:r>
              <a:rPr kumimoji="1" lang="en-US" altLang="zh-CN" dirty="0"/>
              <a:t>V</a:t>
            </a:r>
            <a:r>
              <a:rPr kumimoji="1" lang="zh-CN" altLang="en-US" dirty="0"/>
              <a:t>矩阵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2794560" y="1470514"/>
                <a:ext cx="5737622" cy="30861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Σ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𝑉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=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560" y="1470514"/>
                <a:ext cx="5737622" cy="3086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244222"/>
              </p:ext>
            </p:extLst>
          </p:nvPr>
        </p:nvGraphicFramePr>
        <p:xfrm>
          <a:off x="3644660" y="2064487"/>
          <a:ext cx="5539978" cy="215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Document" r:id="rId4" imgW="5605603" imgH="1755275" progId="Word.Document.8">
                  <p:embed/>
                </p:oleObj>
              </mc:Choice>
              <mc:Fallback>
                <p:oleObj name="Document" r:id="rId4" imgW="5605603" imgH="1755275" progId="Word.Document.8">
                  <p:embed/>
                  <p:pic>
                    <p:nvPicPr>
                      <p:cNvPr id="245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660" y="2064487"/>
                        <a:ext cx="5539978" cy="21552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/>
          <p:cNvSpPr/>
          <p:nvPr/>
        </p:nvSpPr>
        <p:spPr>
          <a:xfrm>
            <a:off x="2794560" y="1978598"/>
            <a:ext cx="8675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document</a:t>
            </a:r>
            <a:endParaRPr lang="en-US" sz="1350" dirty="0"/>
          </a:p>
        </p:txBody>
      </p:sp>
      <p:sp>
        <p:nvSpPr>
          <p:cNvPr id="7" name="Line 15"/>
          <p:cNvSpPr>
            <a:spLocks noChangeShapeType="1"/>
          </p:cNvSpPr>
          <p:nvPr/>
        </p:nvSpPr>
        <p:spPr bwMode="auto">
          <a:xfrm rot="5400000" flipV="1">
            <a:off x="3390419" y="2070756"/>
            <a:ext cx="0" cy="360186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3551934" y="1562872"/>
            <a:ext cx="5693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latent</a:t>
            </a:r>
            <a:endParaRPr lang="en-US" sz="1350" dirty="0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 rot="5400000">
            <a:off x="3783400" y="1906793"/>
            <a:ext cx="25744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" name="右大括号 9"/>
          <p:cNvSpPr/>
          <p:nvPr/>
        </p:nvSpPr>
        <p:spPr>
          <a:xfrm rot="5400000">
            <a:off x="4025678" y="3567904"/>
            <a:ext cx="270030" cy="121751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11" name="文本框 10"/>
          <p:cNvSpPr txBox="1"/>
          <p:nvPr/>
        </p:nvSpPr>
        <p:spPr>
          <a:xfrm>
            <a:off x="3959195" y="4340652"/>
            <a:ext cx="5950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C00000"/>
                </a:solidFill>
              </a:rPr>
              <a:t>K=2</a:t>
            </a:r>
            <a:endParaRPr lang="zh-CN" altLang="en-US" sz="21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EAA2DB-E8FD-044C-BCB8-970F0BB5A932}"/>
                  </a:ext>
                </a:extLst>
              </p:cNvPr>
              <p:cNvSpPr txBox="1"/>
              <p:nvPr/>
            </p:nvSpPr>
            <p:spPr>
              <a:xfrm>
                <a:off x="103949" y="2428107"/>
                <a:ext cx="2481455" cy="8309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zh-CN" sz="1600" dirty="0"/>
                  <a:t>SVD</a:t>
                </a:r>
                <a:r>
                  <a:rPr kumimoji="1" lang="zh-CN" altLang="en-US" sz="1600" dirty="0"/>
                  <a:t>得到的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kumimoji="1" lang="zh-CN" altLang="en-US" sz="1600" dirty="0"/>
                  <a:t>矩阵，为稠密阵（右特征向量的顺序已经排序完毕）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EAA2DB-E8FD-044C-BCB8-970F0BB5A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9" y="2428107"/>
                <a:ext cx="2481455" cy="830997"/>
              </a:xfrm>
              <a:prstGeom prst="rect">
                <a:avLst/>
              </a:prstGeom>
              <a:blipFill>
                <a:blip r:embed="rId6"/>
                <a:stretch>
                  <a:fillRect l="-978" t="-2878" r="-1222" b="-57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1494A656-241A-458C-B1FD-FBAF3AD19C41}"/>
              </a:ext>
            </a:extLst>
          </p:cNvPr>
          <p:cNvSpPr/>
          <p:nvPr/>
        </p:nvSpPr>
        <p:spPr>
          <a:xfrm>
            <a:off x="1092424" y="4311678"/>
            <a:ext cx="1658867" cy="478807"/>
          </a:xfrm>
          <a:prstGeom prst="wedgeRoundRectCallout">
            <a:avLst>
              <a:gd name="adj1" fmla="val 59378"/>
              <a:gd name="adj2" fmla="val -278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</a:t>
            </a:r>
            <a:r>
              <a:rPr lang="zh-CN" altLang="en-US" dirty="0" smtClean="0"/>
              <a:t>没有</a:t>
            </a:r>
            <a:r>
              <a:rPr lang="zh-CN" altLang="en-US" dirty="0"/>
              <a:t>转置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501F0380-7A8A-402E-A451-C7E5FA0E4C2B}"/>
              </a:ext>
            </a:extLst>
          </p:cNvPr>
          <p:cNvSpPr/>
          <p:nvPr/>
        </p:nvSpPr>
        <p:spPr>
          <a:xfrm>
            <a:off x="6570733" y="991707"/>
            <a:ext cx="1432566" cy="478807"/>
          </a:xfrm>
          <a:prstGeom prst="wedgeRoundRectCallout">
            <a:avLst>
              <a:gd name="adj1" fmla="val -71106"/>
              <a:gd name="adj2" fmla="val 726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转置</a:t>
            </a:r>
          </a:p>
        </p:txBody>
      </p:sp>
    </p:spTree>
    <p:extLst>
      <p:ext uri="{BB962C8B-B14F-4D97-AF65-F5344CB8AC3E}">
        <p14:creationId xmlns:p14="http://schemas.microsoft.com/office/powerpoint/2010/main" val="105647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sz="1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独热编码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One Hot Encoding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假设有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个文档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如何采用独热编码进行表示？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）建立字典表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字典表大小，为不同的词项（单词）的个数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86250" y="1281410"/>
            <a:ext cx="454533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Doc1: I am a boy a boy.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Doc2: You are a girl a girl.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Doc3: We are different, different, different.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608275"/>
              </p:ext>
            </p:extLst>
          </p:nvPr>
        </p:nvGraphicFramePr>
        <p:xfrm>
          <a:off x="770619" y="3382111"/>
          <a:ext cx="7708896" cy="304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1524">
                  <a:extLst>
                    <a:ext uri="{9D8B030D-6E8A-4147-A177-3AD203B41FA5}">
                      <a16:colId xmlns:a16="http://schemas.microsoft.com/office/drawing/2014/main" val="1498638248"/>
                    </a:ext>
                  </a:extLst>
                </a:gridCol>
                <a:gridCol w="597848">
                  <a:extLst>
                    <a:ext uri="{9D8B030D-6E8A-4147-A177-3AD203B41FA5}">
                      <a16:colId xmlns:a16="http://schemas.microsoft.com/office/drawing/2014/main" val="2709652468"/>
                    </a:ext>
                  </a:extLst>
                </a:gridCol>
                <a:gridCol w="754080">
                  <a:extLst>
                    <a:ext uri="{9D8B030D-6E8A-4147-A177-3AD203B41FA5}">
                      <a16:colId xmlns:a16="http://schemas.microsoft.com/office/drawing/2014/main" val="321379475"/>
                    </a:ext>
                  </a:extLst>
                </a:gridCol>
                <a:gridCol w="749454">
                  <a:extLst>
                    <a:ext uri="{9D8B030D-6E8A-4147-A177-3AD203B41FA5}">
                      <a16:colId xmlns:a16="http://schemas.microsoft.com/office/drawing/2014/main" val="1404371170"/>
                    </a:ext>
                  </a:extLst>
                </a:gridCol>
                <a:gridCol w="757166">
                  <a:extLst>
                    <a:ext uri="{9D8B030D-6E8A-4147-A177-3AD203B41FA5}">
                      <a16:colId xmlns:a16="http://schemas.microsoft.com/office/drawing/2014/main" val="1341396818"/>
                    </a:ext>
                  </a:extLst>
                </a:gridCol>
                <a:gridCol w="757166">
                  <a:extLst>
                    <a:ext uri="{9D8B030D-6E8A-4147-A177-3AD203B41FA5}">
                      <a16:colId xmlns:a16="http://schemas.microsoft.com/office/drawing/2014/main" val="1032118802"/>
                    </a:ext>
                  </a:extLst>
                </a:gridCol>
                <a:gridCol w="755623">
                  <a:extLst>
                    <a:ext uri="{9D8B030D-6E8A-4147-A177-3AD203B41FA5}">
                      <a16:colId xmlns:a16="http://schemas.microsoft.com/office/drawing/2014/main" val="3375278590"/>
                    </a:ext>
                  </a:extLst>
                </a:gridCol>
                <a:gridCol w="757166">
                  <a:extLst>
                    <a:ext uri="{9D8B030D-6E8A-4147-A177-3AD203B41FA5}">
                      <a16:colId xmlns:a16="http://schemas.microsoft.com/office/drawing/2014/main" val="1301372098"/>
                    </a:ext>
                  </a:extLst>
                </a:gridCol>
                <a:gridCol w="589672">
                  <a:extLst>
                    <a:ext uri="{9D8B030D-6E8A-4147-A177-3AD203B41FA5}">
                      <a16:colId xmlns:a16="http://schemas.microsoft.com/office/drawing/2014/main" val="2435887676"/>
                    </a:ext>
                  </a:extLst>
                </a:gridCol>
                <a:gridCol w="1219197">
                  <a:extLst>
                    <a:ext uri="{9D8B030D-6E8A-4147-A177-3AD203B41FA5}">
                      <a16:colId xmlns:a16="http://schemas.microsoft.com/office/drawing/2014/main" val="1122439508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effectLst/>
                        </a:rPr>
                        <a:t>字典表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am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boy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you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are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girl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we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different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3380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的话题建模能力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</a:t>
            </a:r>
            <a:r>
              <a:rPr kumimoji="1" lang="en-US" altLang="zh-CN" dirty="0"/>
              <a:t>K=2</a:t>
            </a:r>
            <a:r>
              <a:rPr kumimoji="1" lang="zh-CN" altLang="en-US" dirty="0"/>
              <a:t>重建的矩阵</a:t>
            </a:r>
            <a:endParaRPr kumimoji="1" lang="en-US" altLang="zh-CN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992665"/>
              </p:ext>
            </p:extLst>
          </p:nvPr>
        </p:nvGraphicFramePr>
        <p:xfrm>
          <a:off x="4179094" y="1081155"/>
          <a:ext cx="4964906" cy="373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Document" r:id="rId3" imgW="5605603" imgH="4220521" progId="Word.Document.8">
                  <p:embed/>
                </p:oleObj>
              </mc:Choice>
              <mc:Fallback>
                <p:oleObj name="Document" r:id="rId3" imgW="5605603" imgH="4220521" progId="Word.Document.8">
                  <p:embed/>
                  <p:pic>
                    <p:nvPicPr>
                      <p:cNvPr id="26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094" y="1081155"/>
                        <a:ext cx="4964906" cy="373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41787" y="2650354"/>
                <a:ext cx="1665008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300" i="1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altLang="zh-CN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3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3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sSup>
                      <m:sSupPr>
                        <m:ctrlPr>
                          <a:rPr lang="en-US" altLang="zh-CN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3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33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3300" dirty="0"/>
                  <a:t>=</a:t>
                </a:r>
                <a:endParaRPr lang="zh-CN" altLang="en-US" sz="33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787" y="2650354"/>
                <a:ext cx="1665008" cy="600164"/>
              </a:xfrm>
              <a:prstGeom prst="rect">
                <a:avLst/>
              </a:prstGeom>
              <a:blipFill>
                <a:blip r:embed="rId5"/>
                <a:stretch>
                  <a:fillRect t="-13265" r="-8791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9B210B8-729B-E947-B70F-C379131BD8D6}"/>
              </a:ext>
            </a:extLst>
          </p:cNvPr>
          <p:cNvSpPr txBox="1"/>
          <p:nvPr/>
        </p:nvSpPr>
        <p:spPr>
          <a:xfrm>
            <a:off x="132869" y="2536055"/>
            <a:ext cx="2208917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/>
              <a:t>低秩近似得到的</a:t>
            </a:r>
            <a:r>
              <a:rPr kumimoji="1" lang="zh-CN" altLang="en-US" sz="1600" dirty="0">
                <a:solidFill>
                  <a:srgbClr val="C00000"/>
                </a:solidFill>
              </a:rPr>
              <a:t>恢复矩阵（</a:t>
            </a:r>
            <a:r>
              <a:rPr kumimoji="1" lang="en-US" altLang="zh-CN" sz="1600" dirty="0">
                <a:solidFill>
                  <a:srgbClr val="C00000"/>
                </a:solidFill>
              </a:rPr>
              <a:t>K=2</a:t>
            </a:r>
            <a:r>
              <a:rPr kumimoji="1" lang="zh-CN" altLang="en-US" sz="1600" dirty="0">
                <a:solidFill>
                  <a:srgbClr val="C00000"/>
                </a:solidFill>
              </a:rPr>
              <a:t>），</a:t>
            </a:r>
            <a:r>
              <a:rPr kumimoji="1" lang="zh-CN" altLang="en-US" sz="1600" dirty="0"/>
              <a:t>变成了稠密矩阵，即每个元素都是非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301416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的话题建模能力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计算文档之间的文档相似度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向量表示的向量间的夹角</a:t>
            </a:r>
            <a:r>
              <a:rPr kumimoji="1" lang="en-US" altLang="zh-CN" dirty="0"/>
              <a:t>Cosine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693668" y="2299855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/>
              <a:t>基于原始表达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08052" y="3604945"/>
            <a:ext cx="10278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/>
              <a:t>基于</a:t>
            </a:r>
            <a:r>
              <a:rPr lang="en-US" altLang="zh-CN" sz="2100" dirty="0"/>
              <a:t>LSI</a:t>
            </a:r>
            <a:endParaRPr lang="zh-CN" altLang="en-US" sz="2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013" y="1750055"/>
            <a:ext cx="5223214" cy="300609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938155" y="1918855"/>
            <a:ext cx="2684318" cy="762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605155" y="2642755"/>
            <a:ext cx="2140527" cy="65462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62400" y="3363191"/>
            <a:ext cx="2621973" cy="7516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605155" y="4104409"/>
            <a:ext cx="2140527" cy="6269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形标注 12"/>
          <p:cNvSpPr/>
          <p:nvPr/>
        </p:nvSpPr>
        <p:spPr>
          <a:xfrm>
            <a:off x="2352086" y="4456833"/>
            <a:ext cx="1049482" cy="548987"/>
          </a:xfrm>
          <a:prstGeom prst="wedgeEllipseCallout">
            <a:avLst>
              <a:gd name="adj1" fmla="val 99955"/>
              <a:gd name="adj2" fmla="val -1679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话题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1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5823942" y="4731821"/>
            <a:ext cx="1049482" cy="411680"/>
          </a:xfrm>
          <a:prstGeom prst="wedgeEllipseCallout">
            <a:avLst>
              <a:gd name="adj1" fmla="val 89315"/>
              <a:gd name="adj2" fmla="val -5035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话题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2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B96EFD-732C-4828-BFE2-93A85CC94D14}"/>
                  </a:ext>
                </a:extLst>
              </p:cNvPr>
              <p:cNvSpPr/>
              <p:nvPr/>
            </p:nvSpPr>
            <p:spPr>
              <a:xfrm>
                <a:off x="5181174" y="915271"/>
                <a:ext cx="3813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的各个列表示各个</a:t>
                </a:r>
                <a:r>
                  <a:rPr lang="zh-CN" altLang="en-US" dirty="0" smtClean="0"/>
                  <a:t>文档，参考</a:t>
                </a:r>
                <a:r>
                  <a:rPr lang="en-US" altLang="zh-CN" dirty="0" smtClean="0"/>
                  <a:t>P69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B96EFD-732C-4828-BFE2-93A85CC94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174" y="915271"/>
                <a:ext cx="3813929" cy="369332"/>
              </a:xfrm>
              <a:prstGeom prst="rect">
                <a:avLst/>
              </a:prstGeom>
              <a:blipFill>
                <a:blip r:embed="rId3"/>
                <a:stretch>
                  <a:fillRect t="-13115" r="-799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5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的话题建模能力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可视化效果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两个类簇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两个话题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427" y="888557"/>
            <a:ext cx="5067300" cy="3981893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6259380-2626-472B-99ED-C1F09B605BFC}"/>
              </a:ext>
            </a:extLst>
          </p:cNvPr>
          <p:cNvSpPr/>
          <p:nvPr/>
        </p:nvSpPr>
        <p:spPr>
          <a:xfrm>
            <a:off x="4115319" y="1471740"/>
            <a:ext cx="1658563" cy="11784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03F0D26-B4AE-4A69-831A-6402C92B5EBB}"/>
              </a:ext>
            </a:extLst>
          </p:cNvPr>
          <p:cNvSpPr/>
          <p:nvPr/>
        </p:nvSpPr>
        <p:spPr>
          <a:xfrm>
            <a:off x="5198941" y="2407227"/>
            <a:ext cx="2168213" cy="13923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5FDE4B56-1AE6-484D-ADFB-D5EAA4D3C07C}"/>
              </a:ext>
            </a:extLst>
          </p:cNvPr>
          <p:cNvSpPr/>
          <p:nvPr/>
        </p:nvSpPr>
        <p:spPr>
          <a:xfrm>
            <a:off x="7468949" y="3236814"/>
            <a:ext cx="1626499" cy="368188"/>
          </a:xfrm>
          <a:prstGeom prst="wedgeRoundRectCallout">
            <a:avLst>
              <a:gd name="adj1" fmla="val -53398"/>
              <a:gd name="adj2" fmla="val -1188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C1,c2,c3,c4,c5</a:t>
            </a:r>
            <a:endParaRPr lang="zh-CN" altLang="en-US" dirty="0"/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66967BAA-F02D-45B8-87A0-FF2483461AF2}"/>
              </a:ext>
            </a:extLst>
          </p:cNvPr>
          <p:cNvSpPr/>
          <p:nvPr/>
        </p:nvSpPr>
        <p:spPr>
          <a:xfrm>
            <a:off x="6898459" y="1571296"/>
            <a:ext cx="1824755" cy="368188"/>
          </a:xfrm>
          <a:prstGeom prst="wedgeRoundRectCallout">
            <a:avLst>
              <a:gd name="adj1" fmla="val -107203"/>
              <a:gd name="adj2" fmla="val 383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m1,m2,m3,m4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4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kumimoji="1" lang="en-US" altLang="zh-CN" dirty="0"/>
              <a:t>LSI</a:t>
            </a:r>
            <a:r>
              <a:rPr kumimoji="1" lang="zh-CN" altLang="en-US" dirty="0"/>
              <a:t>总结</a:t>
            </a:r>
            <a:endParaRPr kumimoji="1" lang="en-US" altLang="zh-CN" dirty="0"/>
          </a:p>
          <a:p>
            <a:pPr lvl="1" algn="just">
              <a:spcBef>
                <a:spcPts val="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话题模型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可能是第一个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?)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，求解单词和文档的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分布式表达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单词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文档矩阵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分解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，保留最大的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个特征值，其余置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lvl="1" algn="just">
              <a:spcBef>
                <a:spcPts val="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是对原始输入矩阵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的低秩近似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spcBef>
                <a:spcPts val="0"/>
              </a:spcBef>
            </a:pP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数学优美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spcBef>
                <a:spcPts val="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有效（被广泛应用于各种文本分析应用中）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spcBef>
                <a:spcPts val="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低秩近似矩阵和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中有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负值，不好解释</a:t>
            </a: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>
              <a:spcBef>
                <a:spcPts val="0"/>
              </a:spcBef>
            </a:pP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特征值、特征向量计算复杂度高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 algn="just">
              <a:spcBef>
                <a:spcPts val="0"/>
              </a:spcBef>
            </a:pPr>
            <a:r>
              <a:rPr lang="en-US" altLang="zh-CN" sz="1600" dirty="0"/>
              <a:t>M x N</a:t>
            </a:r>
            <a:r>
              <a:rPr lang="zh-CN" altLang="en-US" sz="1600" dirty="0"/>
              <a:t>矩阵，</a:t>
            </a:r>
            <a:r>
              <a:rPr lang="en-US" altLang="zh-CN" sz="1600" dirty="0"/>
              <a:t>N&lt;M</a:t>
            </a:r>
            <a:r>
              <a:rPr lang="zh-CN" altLang="en-US" sz="1600" dirty="0"/>
              <a:t>，复杂度</a:t>
            </a:r>
            <a:r>
              <a:rPr lang="en-US" altLang="zh-CN" sz="1600" dirty="0"/>
              <a:t> O(</a:t>
            </a:r>
            <a:r>
              <a:rPr lang="en-US" altLang="zh-CN" sz="1600" i="1" dirty="0"/>
              <a:t>MN</a:t>
            </a:r>
            <a:r>
              <a:rPr lang="en-US" altLang="zh-CN" sz="1600" i="1" baseline="30000" dirty="0"/>
              <a:t>2</a:t>
            </a:r>
            <a:r>
              <a:rPr lang="zh-CN" altLang="en-US" sz="1600" i="1" baseline="30000" dirty="0"/>
              <a:t> </a:t>
            </a:r>
            <a:r>
              <a:rPr lang="en-US" altLang="zh-CN" sz="1600" dirty="0"/>
              <a:t>)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0"/>
              </a:spcBef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0"/>
              </a:spcBef>
            </a:pP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479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LSI</a:t>
            </a:r>
            <a:r>
              <a:rPr kumimoji="1" lang="zh-CN" altLang="en-US" dirty="0"/>
              <a:t>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通过求解单词</a:t>
            </a:r>
            <a:r>
              <a:rPr kumimoji="1" lang="en-US" altLang="zh-CN" dirty="0"/>
              <a:t>-</a:t>
            </a:r>
            <a:r>
              <a:rPr kumimoji="1" lang="zh-CN" altLang="en-US" dirty="0"/>
              <a:t>文档共现矩阵的</a:t>
            </a:r>
            <a:r>
              <a:rPr kumimoji="1" lang="zh-CN" altLang="en-US" dirty="0">
                <a:solidFill>
                  <a:srgbClr val="C00000"/>
                </a:solidFill>
              </a:rPr>
              <a:t>低秩近似</a:t>
            </a:r>
            <a:r>
              <a:rPr kumimoji="1" lang="zh-CN" altLang="en-US" dirty="0"/>
              <a:t>得到话题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2" descr="http://2.bp.blogspot.com/-ioaZgsdpE6c/TldjQYe_LLI/AAAAAAAAE1U/eu0bLJb5kYc/s1600/lplu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77" y="1576380"/>
            <a:ext cx="7954845" cy="292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39604" y="3830456"/>
            <a:ext cx="3759200" cy="925974"/>
            <a:chOff x="1143000" y="4614334"/>
            <a:chExt cx="5012266" cy="1234632"/>
          </a:xfrm>
        </p:grpSpPr>
        <p:sp>
          <p:nvSpPr>
            <p:cNvPr id="6" name="TextBox 3"/>
            <p:cNvSpPr txBox="1"/>
            <p:nvPr/>
          </p:nvSpPr>
          <p:spPr>
            <a:xfrm>
              <a:off x="1143000" y="5448857"/>
              <a:ext cx="501226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i="1" dirty="0">
                  <a:solidFill>
                    <a:srgbClr val="FF0000"/>
                  </a:solidFill>
                </a:rPr>
                <a:t>Imagine this is our observed term-document matrix</a:t>
              </a:r>
            </a:p>
          </p:txBody>
        </p:sp>
        <p:cxnSp>
          <p:nvCxnSpPr>
            <p:cNvPr id="7" name="Straight Arrow Connector 5"/>
            <p:cNvCxnSpPr/>
            <p:nvPr/>
          </p:nvCxnSpPr>
          <p:spPr>
            <a:xfrm flipH="1" flipV="1">
              <a:off x="2988734" y="4614334"/>
              <a:ext cx="397933" cy="7932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/>
          <p:nvPr/>
        </p:nvGrpSpPr>
        <p:grpSpPr>
          <a:xfrm>
            <a:off x="4665686" y="1489635"/>
            <a:ext cx="3759200" cy="756325"/>
            <a:chOff x="2065867" y="5448856"/>
            <a:chExt cx="5012266" cy="1008433"/>
          </a:xfrm>
        </p:grpSpPr>
        <p:sp>
          <p:nvSpPr>
            <p:cNvPr id="9" name="TextBox 10"/>
            <p:cNvSpPr txBox="1"/>
            <p:nvPr/>
          </p:nvSpPr>
          <p:spPr>
            <a:xfrm>
              <a:off x="2065867" y="5448856"/>
              <a:ext cx="501226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i="1" dirty="0">
                  <a:solidFill>
                    <a:srgbClr val="FF0000"/>
                  </a:solidFill>
                </a:rPr>
                <a:t>Imagine this is *true* concept-document matrix</a:t>
              </a:r>
            </a:p>
          </p:txBody>
        </p:sp>
        <p:cxnSp>
          <p:nvCxnSpPr>
            <p:cNvPr id="10" name="Straight Arrow Connector 11"/>
            <p:cNvCxnSpPr/>
            <p:nvPr/>
          </p:nvCxnSpPr>
          <p:spPr>
            <a:xfrm flipH="1">
              <a:off x="3742266" y="5814882"/>
              <a:ext cx="296335" cy="6424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3"/>
          <p:cNvGrpSpPr/>
          <p:nvPr/>
        </p:nvGrpSpPr>
        <p:grpSpPr>
          <a:xfrm>
            <a:off x="4775849" y="3699165"/>
            <a:ext cx="4142582" cy="1036807"/>
            <a:chOff x="604116" y="4054919"/>
            <a:chExt cx="5523442" cy="1382409"/>
          </a:xfrm>
        </p:grpSpPr>
        <p:sp>
          <p:nvSpPr>
            <p:cNvPr id="12" name="TextBox 14"/>
            <p:cNvSpPr txBox="1"/>
            <p:nvPr/>
          </p:nvSpPr>
          <p:spPr>
            <a:xfrm>
              <a:off x="604116" y="5037219"/>
              <a:ext cx="552344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i="1" dirty="0">
                  <a:solidFill>
                    <a:srgbClr val="FF0000"/>
                  </a:solidFill>
                </a:rPr>
                <a:t>Random noise over the word selection in each document</a:t>
              </a:r>
            </a:p>
          </p:txBody>
        </p:sp>
        <p:cxnSp>
          <p:nvCxnSpPr>
            <p:cNvPr id="13" name="Straight Arrow Connector 15"/>
            <p:cNvCxnSpPr/>
            <p:nvPr/>
          </p:nvCxnSpPr>
          <p:spPr>
            <a:xfrm flipV="1">
              <a:off x="3474413" y="4054919"/>
              <a:ext cx="303068" cy="952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554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LSI</a:t>
            </a:r>
            <a:r>
              <a:rPr kumimoji="1" lang="zh-CN" altLang="en-US" dirty="0"/>
              <a:t>：为何舍弃小的特征根？</a:t>
            </a:r>
            <a:endParaRPr kumimoji="1"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BC7F316-FC60-A349-A96A-17427A13E6F4}"/>
              </a:ext>
            </a:extLst>
          </p:cNvPr>
          <p:cNvSpPr txBox="1">
            <a:spLocks/>
          </p:cNvSpPr>
          <p:nvPr/>
        </p:nvSpPr>
        <p:spPr>
          <a:xfrm>
            <a:off x="1436991" y="4003321"/>
            <a:ext cx="5986796" cy="9930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150" dirty="0">
                <a:solidFill>
                  <a:srgbClr val="C00000"/>
                </a:solidFill>
              </a:rPr>
              <a:t>特征</a:t>
            </a:r>
            <a:r>
              <a:rPr kumimoji="1" lang="zh-CN" altLang="en-US" sz="1150" dirty="0" smtClean="0">
                <a:solidFill>
                  <a:srgbClr val="C00000"/>
                </a:solidFill>
              </a:rPr>
              <a:t>根大 </a:t>
            </a:r>
            <a:r>
              <a:rPr kumimoji="1" lang="en-US" altLang="zh-CN" sz="115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 </a:t>
            </a:r>
            <a:r>
              <a:rPr kumimoji="1" lang="zh-CN" altLang="en-US" sz="1150" dirty="0" smtClean="0">
                <a:solidFill>
                  <a:srgbClr val="C00000"/>
                </a:solidFill>
              </a:rPr>
              <a:t>方差大</a:t>
            </a:r>
            <a:r>
              <a:rPr kumimoji="1" lang="en-US" altLang="zh-CN" sz="1150" dirty="0">
                <a:solidFill>
                  <a:srgbClr val="C00000"/>
                </a:solidFill>
                <a:sym typeface="Wingdings" panose="05000000000000000000" pitchFamily="2" charset="2"/>
              </a:rPr>
              <a:t></a:t>
            </a:r>
            <a:r>
              <a:rPr kumimoji="1" lang="zh-CN" altLang="en-US" sz="1150" dirty="0" smtClean="0">
                <a:solidFill>
                  <a:srgbClr val="C00000"/>
                </a:solidFill>
                <a:sym typeface="Wingdings" pitchFamily="2" charset="2"/>
              </a:rPr>
              <a:t>能量</a:t>
            </a:r>
            <a:r>
              <a:rPr kumimoji="1" lang="zh-CN" altLang="en-US" sz="1150" dirty="0">
                <a:solidFill>
                  <a:srgbClr val="C00000"/>
                </a:solidFill>
                <a:sym typeface="Wingdings" pitchFamily="2" charset="2"/>
              </a:rPr>
              <a:t>大：</a:t>
            </a:r>
            <a:r>
              <a:rPr kumimoji="1" lang="zh-CN" altLang="en-US" sz="1150" dirty="0">
                <a:sym typeface="Wingdings" pitchFamily="2" charset="2"/>
              </a:rPr>
              <a:t>此方向（特征向量方向）承载较多有效信息</a:t>
            </a:r>
            <a:endParaRPr kumimoji="1" lang="en-US" altLang="zh-CN" sz="1150" dirty="0"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sz="1150" dirty="0"/>
              <a:t>特征根</a:t>
            </a:r>
            <a:r>
              <a:rPr kumimoji="1" lang="zh-CN" altLang="en-US" sz="1150" dirty="0" smtClean="0"/>
              <a:t>小</a:t>
            </a:r>
            <a:r>
              <a:rPr kumimoji="1" lang="en-US" altLang="zh-CN" sz="1150" dirty="0">
                <a:solidFill>
                  <a:srgbClr val="C00000"/>
                </a:solidFill>
                <a:sym typeface="Wingdings" panose="05000000000000000000" pitchFamily="2" charset="2"/>
              </a:rPr>
              <a:t></a:t>
            </a:r>
            <a:r>
              <a:rPr kumimoji="1" lang="zh-CN" altLang="en-US" sz="1150" dirty="0" smtClean="0"/>
              <a:t>方差小</a:t>
            </a:r>
            <a:r>
              <a:rPr kumimoji="1" lang="en-US" altLang="zh-CN" sz="1150" dirty="0">
                <a:solidFill>
                  <a:srgbClr val="C00000"/>
                </a:solidFill>
                <a:sym typeface="Wingdings" panose="05000000000000000000" pitchFamily="2" charset="2"/>
              </a:rPr>
              <a:t></a:t>
            </a:r>
            <a:r>
              <a:rPr kumimoji="1" lang="zh-CN" altLang="en-US" sz="1150" dirty="0" smtClean="0">
                <a:sym typeface="Wingdings" pitchFamily="2" charset="2"/>
              </a:rPr>
              <a:t>能量</a:t>
            </a:r>
            <a:r>
              <a:rPr kumimoji="1" lang="zh-CN" altLang="en-US" sz="1150" dirty="0">
                <a:sym typeface="Wingdings" pitchFamily="2" charset="2"/>
              </a:rPr>
              <a:t>小：此方向的波动可能是噪声</a:t>
            </a:r>
            <a:endParaRPr kumimoji="1" lang="en-US" altLang="zh-CN" sz="1150" dirty="0"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150" dirty="0">
                <a:sym typeface="Wingdings" pitchFamily="2" charset="2"/>
              </a:rPr>
              <a:t>舍弃小的特征根</a:t>
            </a:r>
            <a:endParaRPr kumimoji="1" lang="en-US" altLang="zh-CN" sz="1150" dirty="0">
              <a:sym typeface="Wingdings" pitchFamily="2" charset="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sz="1150" dirty="0">
                <a:solidFill>
                  <a:srgbClr val="C00000"/>
                </a:solidFill>
                <a:sym typeface="Wingdings" pitchFamily="2" charset="2"/>
              </a:rPr>
              <a:t>降低表达维度 </a:t>
            </a:r>
            <a:r>
              <a:rPr kumimoji="1" lang="en-US" altLang="zh-CN" sz="1150" dirty="0">
                <a:solidFill>
                  <a:srgbClr val="C00000"/>
                </a:solidFill>
                <a:sym typeface="Wingdings" pitchFamily="2" charset="2"/>
              </a:rPr>
              <a:t>+</a:t>
            </a:r>
            <a:r>
              <a:rPr kumimoji="1" lang="zh-CN" altLang="en-US" sz="1150" dirty="0">
                <a:solidFill>
                  <a:srgbClr val="C00000"/>
                </a:solidFill>
                <a:sym typeface="Wingdings" pitchFamily="2" charset="2"/>
              </a:rPr>
              <a:t>去除噪声信号</a:t>
            </a:r>
            <a:endParaRPr kumimoji="1" lang="en-US" altLang="zh-CN" sz="1150" dirty="0">
              <a:solidFill>
                <a:srgbClr val="C00000"/>
              </a:solidFill>
              <a:sym typeface="Wingdings" pitchFamily="2" charset="2"/>
            </a:endParaRPr>
          </a:p>
        </p:txBody>
      </p:sp>
      <p:pic>
        <p:nvPicPr>
          <p:cNvPr id="5" name="Picture 2" descr="https://upload.wikimedia.org/wikipedia/commons/1/15/GaussianScatterPCA.png">
            <a:extLst>
              <a:ext uri="{FF2B5EF4-FFF2-40B4-BE49-F238E27FC236}">
                <a16:creationId xmlns:a16="http://schemas.microsoft.com/office/drawing/2014/main" id="{D7F4B09E-FF48-9B4F-AC44-A0B2922B5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243" y="1399074"/>
            <a:ext cx="2114380" cy="198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08A5832-F418-5943-A986-09600E02839F}"/>
              </a:ext>
            </a:extLst>
          </p:cNvPr>
          <p:cNvCxnSpPr>
            <a:cxnSpLocks/>
          </p:cNvCxnSpPr>
          <p:nvPr/>
        </p:nvCxnSpPr>
        <p:spPr>
          <a:xfrm>
            <a:off x="5648412" y="882975"/>
            <a:ext cx="1531703" cy="245698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30DB43BB-56A6-964A-B33C-7ACA54EC76F3}"/>
              </a:ext>
            </a:extLst>
          </p:cNvPr>
          <p:cNvSpPr/>
          <p:nvPr/>
        </p:nvSpPr>
        <p:spPr>
          <a:xfrm>
            <a:off x="6325242" y="1995992"/>
            <a:ext cx="108000" cy="10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9">
            <a:extLst>
              <a:ext uri="{FF2B5EF4-FFF2-40B4-BE49-F238E27FC236}">
                <a16:creationId xmlns:a16="http://schemas.microsoft.com/office/drawing/2014/main" id="{AF1DD1F9-748B-6148-A2E5-51DB600E769A}"/>
              </a:ext>
            </a:extLst>
          </p:cNvPr>
          <p:cNvCxnSpPr/>
          <p:nvPr/>
        </p:nvCxnSpPr>
        <p:spPr>
          <a:xfrm flipV="1">
            <a:off x="6413875" y="1632927"/>
            <a:ext cx="556697" cy="37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11">
            <a:extLst>
              <a:ext uri="{FF2B5EF4-FFF2-40B4-BE49-F238E27FC236}">
                <a16:creationId xmlns:a16="http://schemas.microsoft.com/office/drawing/2014/main" id="{8BB3B9DC-F415-F643-803B-4AEFB59D7644}"/>
              </a:ext>
            </a:extLst>
          </p:cNvPr>
          <p:cNvCxnSpPr/>
          <p:nvPr/>
        </p:nvCxnSpPr>
        <p:spPr>
          <a:xfrm>
            <a:off x="4934308" y="3635234"/>
            <a:ext cx="34667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14">
            <a:extLst>
              <a:ext uri="{FF2B5EF4-FFF2-40B4-BE49-F238E27FC236}">
                <a16:creationId xmlns:a16="http://schemas.microsoft.com/office/drawing/2014/main" id="{EDBBD050-6BCF-F644-8CC9-B5C666F8F27C}"/>
              </a:ext>
            </a:extLst>
          </p:cNvPr>
          <p:cNvCxnSpPr>
            <a:cxnSpLocks/>
          </p:cNvCxnSpPr>
          <p:nvPr/>
        </p:nvCxnSpPr>
        <p:spPr>
          <a:xfrm flipV="1">
            <a:off x="4934308" y="688770"/>
            <a:ext cx="0" cy="2946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CDEC099-68C8-2244-BA00-C0691DB68956}"/>
                  </a:ext>
                </a:extLst>
              </p:cNvPr>
              <p:cNvSpPr txBox="1"/>
              <p:nvPr/>
            </p:nvSpPr>
            <p:spPr>
              <a:xfrm>
                <a:off x="7019694" y="1481752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CDEC099-68C8-2244-BA00-C0691DB68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94" y="1481752"/>
                <a:ext cx="186269" cy="276999"/>
              </a:xfrm>
              <a:prstGeom prst="rect">
                <a:avLst/>
              </a:prstGeom>
              <a:blipFill>
                <a:blip r:embed="rId3"/>
                <a:stretch>
                  <a:fillRect l="-46667" t="-2174" r="-4333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1C16377D-E71A-C047-8B70-21B3E397CEBB}"/>
              </a:ext>
            </a:extLst>
          </p:cNvPr>
          <p:cNvSpPr/>
          <p:nvPr/>
        </p:nvSpPr>
        <p:spPr>
          <a:xfrm>
            <a:off x="1514941" y="36352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统计上：方差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209FB5-F042-E741-A9F0-C646C2389B8E}"/>
              </a:ext>
            </a:extLst>
          </p:cNvPr>
          <p:cNvSpPr/>
          <p:nvPr/>
        </p:nvSpPr>
        <p:spPr>
          <a:xfrm>
            <a:off x="5648412" y="364088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物理上：能量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94510F-2089-F948-B24E-E65A96F948AA}"/>
              </a:ext>
            </a:extLst>
          </p:cNvPr>
          <p:cNvSpPr/>
          <p:nvPr/>
        </p:nvSpPr>
        <p:spPr>
          <a:xfrm>
            <a:off x="7069744" y="30596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F03156-4C1D-A94F-9789-4D59EE4DA2A7}"/>
              </a:ext>
            </a:extLst>
          </p:cNvPr>
          <p:cNvSpPr/>
          <p:nvPr/>
        </p:nvSpPr>
        <p:spPr>
          <a:xfrm>
            <a:off x="5551034" y="6098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44607D-BC38-6B42-8FE9-89E7ECF1A492}"/>
              </a:ext>
            </a:extLst>
          </p:cNvPr>
          <p:cNvSpPr txBox="1"/>
          <p:nvPr/>
        </p:nvSpPr>
        <p:spPr>
          <a:xfrm>
            <a:off x="7229266" y="2269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橡皮筋</a:t>
            </a:r>
          </a:p>
        </p:txBody>
      </p:sp>
    </p:spTree>
    <p:extLst>
      <p:ext uri="{BB962C8B-B14F-4D97-AF65-F5344CB8AC3E}">
        <p14:creationId xmlns:p14="http://schemas.microsoft.com/office/powerpoint/2010/main" val="121052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特征向量的方向</a:t>
            </a:r>
            <a:r>
              <a:rPr kumimoji="1" lang="en-US" altLang="zh-CN" dirty="0"/>
              <a:t>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E9C722-F587-874D-B272-69D6D86E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218" y="1314450"/>
            <a:ext cx="3310346" cy="331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特征向量：选一个方差最大的方向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97750F-D3CE-1141-8EE9-D1AFDE4B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" y="13738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0023C4-49DD-2649-B9CB-65867E10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923" y="1380509"/>
            <a:ext cx="2736520" cy="27365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F5EF7D-4905-1D40-A713-76308E84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394" y="1373830"/>
            <a:ext cx="2743200" cy="2743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A5E59-7CC5-8543-9037-07F70FE91F5C}"/>
              </a:ext>
            </a:extLst>
          </p:cNvPr>
          <p:cNvSpPr txBox="1"/>
          <p:nvPr/>
        </p:nvSpPr>
        <p:spPr>
          <a:xfrm>
            <a:off x="1249697" y="42792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方向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CF7540-5EB1-CE41-89DB-4C64DF4E7B82}"/>
              </a:ext>
            </a:extLst>
          </p:cNvPr>
          <p:cNvSpPr txBox="1"/>
          <p:nvPr/>
        </p:nvSpPr>
        <p:spPr>
          <a:xfrm>
            <a:off x="4208507" y="42792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方向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D9E2F9-8516-6D49-A2D4-D77BE49EC63E}"/>
              </a:ext>
            </a:extLst>
          </p:cNvPr>
          <p:cNvSpPr txBox="1"/>
          <p:nvPr/>
        </p:nvSpPr>
        <p:spPr>
          <a:xfrm>
            <a:off x="7167317" y="427922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方向</a:t>
            </a:r>
            <a:r>
              <a:rPr kumimoji="1" lang="en-US" altLang="zh-CN" b="1" dirty="0">
                <a:solidFill>
                  <a:srgbClr val="C00000"/>
                </a:solidFill>
              </a:rPr>
              <a:t>3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5B965428-95C2-D142-B68A-11282806E29D}"/>
              </a:ext>
            </a:extLst>
          </p:cNvPr>
          <p:cNvSpPr/>
          <p:nvPr/>
        </p:nvSpPr>
        <p:spPr>
          <a:xfrm rot="12718631">
            <a:off x="7951900" y="1532619"/>
            <a:ext cx="469818" cy="2018652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BDC5604B-9437-294C-9BD5-BAF1DC5B2227}"/>
              </a:ext>
            </a:extLst>
          </p:cNvPr>
          <p:cNvSpPr/>
          <p:nvPr/>
        </p:nvSpPr>
        <p:spPr>
          <a:xfrm rot="14963438">
            <a:off x="4785170" y="1954818"/>
            <a:ext cx="440565" cy="1870620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4EC1C87E-654A-E341-BE94-9D604E4D3F80}"/>
              </a:ext>
            </a:extLst>
          </p:cNvPr>
          <p:cNvSpPr/>
          <p:nvPr/>
        </p:nvSpPr>
        <p:spPr>
          <a:xfrm rot="18471310">
            <a:off x="1114588" y="1851122"/>
            <a:ext cx="480364" cy="1673068"/>
          </a:xfrm>
          <a:prstGeom prst="lef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40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8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独热编码（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One Hot Encoding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假设有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个文档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如何采用独热编码进行表示？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）建立字典表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）表示各个单词</a:t>
            </a:r>
            <a:endParaRPr lang="en-US" altLang="zh-CN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每个单词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个向量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向量维数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字典表大小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只有一个元素是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3" name="矩形 2"/>
          <p:cNvSpPr/>
          <p:nvPr/>
        </p:nvSpPr>
        <p:spPr>
          <a:xfrm>
            <a:off x="4228462" y="1047105"/>
            <a:ext cx="4572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Doc1: I am a boy a boy.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Doc2: You are a girl a girl.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Doc3: We are different, different, different.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73260"/>
              </p:ext>
            </p:extLst>
          </p:nvPr>
        </p:nvGraphicFramePr>
        <p:xfrm>
          <a:off x="3707761" y="2101850"/>
          <a:ext cx="5184779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993">
                  <a:extLst>
                    <a:ext uri="{9D8B030D-6E8A-4147-A177-3AD203B41FA5}">
                      <a16:colId xmlns:a16="http://schemas.microsoft.com/office/drawing/2014/main" val="1600148964"/>
                    </a:ext>
                  </a:extLst>
                </a:gridCol>
                <a:gridCol w="304962">
                  <a:extLst>
                    <a:ext uri="{9D8B030D-6E8A-4147-A177-3AD203B41FA5}">
                      <a16:colId xmlns:a16="http://schemas.microsoft.com/office/drawing/2014/main" val="2243590839"/>
                    </a:ext>
                  </a:extLst>
                </a:gridCol>
                <a:gridCol w="518478">
                  <a:extLst>
                    <a:ext uri="{9D8B030D-6E8A-4147-A177-3AD203B41FA5}">
                      <a16:colId xmlns:a16="http://schemas.microsoft.com/office/drawing/2014/main" val="2721661315"/>
                    </a:ext>
                  </a:extLst>
                </a:gridCol>
                <a:gridCol w="518478">
                  <a:extLst>
                    <a:ext uri="{9D8B030D-6E8A-4147-A177-3AD203B41FA5}">
                      <a16:colId xmlns:a16="http://schemas.microsoft.com/office/drawing/2014/main" val="2027823064"/>
                    </a:ext>
                  </a:extLst>
                </a:gridCol>
                <a:gridCol w="518478">
                  <a:extLst>
                    <a:ext uri="{9D8B030D-6E8A-4147-A177-3AD203B41FA5}">
                      <a16:colId xmlns:a16="http://schemas.microsoft.com/office/drawing/2014/main" val="3962265272"/>
                    </a:ext>
                  </a:extLst>
                </a:gridCol>
                <a:gridCol w="518478">
                  <a:extLst>
                    <a:ext uri="{9D8B030D-6E8A-4147-A177-3AD203B41FA5}">
                      <a16:colId xmlns:a16="http://schemas.microsoft.com/office/drawing/2014/main" val="732668722"/>
                    </a:ext>
                  </a:extLst>
                </a:gridCol>
                <a:gridCol w="518478">
                  <a:extLst>
                    <a:ext uri="{9D8B030D-6E8A-4147-A177-3AD203B41FA5}">
                      <a16:colId xmlns:a16="http://schemas.microsoft.com/office/drawing/2014/main" val="267532201"/>
                    </a:ext>
                  </a:extLst>
                </a:gridCol>
                <a:gridCol w="518478">
                  <a:extLst>
                    <a:ext uri="{9D8B030D-6E8A-4147-A177-3AD203B41FA5}">
                      <a16:colId xmlns:a16="http://schemas.microsoft.com/office/drawing/2014/main" val="3013749131"/>
                    </a:ext>
                  </a:extLst>
                </a:gridCol>
                <a:gridCol w="518478">
                  <a:extLst>
                    <a:ext uri="{9D8B030D-6E8A-4147-A177-3AD203B41FA5}">
                      <a16:colId xmlns:a16="http://schemas.microsoft.com/office/drawing/2014/main" val="2371114592"/>
                    </a:ext>
                  </a:extLst>
                </a:gridCol>
                <a:gridCol w="518478">
                  <a:extLst>
                    <a:ext uri="{9D8B030D-6E8A-4147-A177-3AD203B41FA5}">
                      <a16:colId xmlns:a16="http://schemas.microsoft.com/office/drawing/2014/main" val="2078826051"/>
                    </a:ext>
                  </a:extLst>
                </a:gridCol>
              </a:tblGrid>
              <a:tr h="2926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800" dirty="0">
                          <a:effectLst/>
                        </a:rPr>
                        <a:t>字典表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am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boy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you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are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girl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we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different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276231"/>
                  </a:ext>
                </a:extLst>
              </a:tr>
              <a:tr h="256103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I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284784"/>
                  </a:ext>
                </a:extLst>
              </a:tr>
              <a:tr h="256103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am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50685"/>
                  </a:ext>
                </a:extLst>
              </a:tr>
              <a:tr h="256103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a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16773"/>
                  </a:ext>
                </a:extLst>
              </a:tr>
              <a:tr h="256103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boy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676296"/>
                  </a:ext>
                </a:extLst>
              </a:tr>
              <a:tr h="256103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you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47233"/>
                  </a:ext>
                </a:extLst>
              </a:tr>
              <a:tr h="256103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are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179327"/>
                  </a:ext>
                </a:extLst>
              </a:tr>
              <a:tr h="256103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girl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9894"/>
                  </a:ext>
                </a:extLst>
              </a:tr>
              <a:tr h="256103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we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451291"/>
                  </a:ext>
                </a:extLst>
              </a:tr>
              <a:tr h="427087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different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222646"/>
                  </a:ext>
                </a:extLst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4272912" y="2416820"/>
            <a:ext cx="4597400" cy="21907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272913" y="4429770"/>
            <a:ext cx="4597400" cy="24447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357F5470-67B4-41F2-8B09-B3503097C0C7}"/>
              </a:ext>
            </a:extLst>
          </p:cNvPr>
          <p:cNvSpPr/>
          <p:nvPr/>
        </p:nvSpPr>
        <p:spPr>
          <a:xfrm>
            <a:off x="829434" y="3961051"/>
            <a:ext cx="2124159" cy="558351"/>
          </a:xfrm>
          <a:prstGeom prst="wedgeRoundRectCallout">
            <a:avLst>
              <a:gd name="adj1" fmla="val 48119"/>
              <a:gd name="adj2" fmla="val -148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独热的由来</a:t>
            </a:r>
          </a:p>
        </p:txBody>
      </p:sp>
    </p:spTree>
    <p:extLst>
      <p:ext uri="{BB962C8B-B14F-4D97-AF65-F5344CB8AC3E}">
        <p14:creationId xmlns:p14="http://schemas.microsoft.com/office/powerpoint/2010/main" val="266831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矩阵分解应用</a:t>
            </a:r>
            <a:r>
              <a:rPr lang="en-US" altLang="zh-CN" dirty="0"/>
              <a:t>:</a:t>
            </a:r>
            <a:r>
              <a:rPr lang="zh-CN" altLang="en-US" dirty="0"/>
              <a:t>主题模型</a:t>
            </a:r>
            <a:endParaRPr kumimoji="1" lang="en-US" altLang="zh-CN" dirty="0"/>
          </a:p>
        </p:txBody>
      </p:sp>
      <p:grpSp>
        <p:nvGrpSpPr>
          <p:cNvPr id="6" name="Group 59"/>
          <p:cNvGrpSpPr/>
          <p:nvPr/>
        </p:nvGrpSpPr>
        <p:grpSpPr>
          <a:xfrm>
            <a:off x="2727989" y="1207639"/>
            <a:ext cx="748154" cy="1918102"/>
            <a:chOff x="2057400" y="2602468"/>
            <a:chExt cx="997537" cy="2557468"/>
          </a:xfrm>
        </p:grpSpPr>
        <p:sp>
          <p:nvSpPr>
            <p:cNvPr id="7" name="TextBox 3"/>
            <p:cNvSpPr txBox="1"/>
            <p:nvPr/>
          </p:nvSpPr>
          <p:spPr>
            <a:xfrm>
              <a:off x="2057400" y="2602468"/>
              <a:ext cx="84792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word1</a:t>
              </a:r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2057400" y="3133725"/>
              <a:ext cx="84792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word2</a:t>
              </a: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2057400" y="3688794"/>
              <a:ext cx="84792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word3</a:t>
              </a: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2278389" y="4200472"/>
              <a:ext cx="406522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11" name="TextBox 8"/>
            <p:cNvSpPr txBox="1"/>
            <p:nvPr/>
          </p:nvSpPr>
          <p:spPr>
            <a:xfrm>
              <a:off x="2057400" y="4759827"/>
              <a:ext cx="997537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word-M</a:t>
              </a:r>
            </a:p>
          </p:txBody>
        </p:sp>
      </p:grpSp>
      <p:grpSp>
        <p:nvGrpSpPr>
          <p:cNvPr id="12" name="Group 61"/>
          <p:cNvGrpSpPr/>
          <p:nvPr/>
        </p:nvGrpSpPr>
        <p:grpSpPr>
          <a:xfrm>
            <a:off x="4166368" y="1294575"/>
            <a:ext cx="679930" cy="1618421"/>
            <a:chOff x="3962400" y="2812018"/>
            <a:chExt cx="906572" cy="2157895"/>
          </a:xfrm>
        </p:grpSpPr>
        <p:sp>
          <p:nvSpPr>
            <p:cNvPr id="13" name="TextBox 9"/>
            <p:cNvSpPr txBox="1"/>
            <p:nvPr/>
          </p:nvSpPr>
          <p:spPr>
            <a:xfrm>
              <a:off x="3962400" y="2812018"/>
              <a:ext cx="83390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topic1</a:t>
              </a: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3962400" y="3504127"/>
              <a:ext cx="833903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topic2</a:t>
              </a:r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3962400" y="4569804"/>
              <a:ext cx="906572" cy="400109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topic-K</a:t>
              </a:r>
            </a:p>
          </p:txBody>
        </p:sp>
        <p:sp>
          <p:nvSpPr>
            <p:cNvPr id="16" name="TextBox 12"/>
            <p:cNvSpPr txBox="1"/>
            <p:nvPr/>
          </p:nvSpPr>
          <p:spPr>
            <a:xfrm>
              <a:off x="4176080" y="4015805"/>
              <a:ext cx="406522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1350" dirty="0"/>
                <a:t>…</a:t>
              </a:r>
            </a:p>
          </p:txBody>
        </p:sp>
      </p:grpSp>
      <p:grpSp>
        <p:nvGrpSpPr>
          <p:cNvPr id="17" name="Group 62"/>
          <p:cNvGrpSpPr/>
          <p:nvPr/>
        </p:nvGrpSpPr>
        <p:grpSpPr>
          <a:xfrm>
            <a:off x="3374323" y="1527399"/>
            <a:ext cx="802436" cy="1618020"/>
            <a:chOff x="2910380" y="1699247"/>
            <a:chExt cx="1069914" cy="2157361"/>
          </a:xfrm>
        </p:grpSpPr>
        <p:cxnSp>
          <p:nvCxnSpPr>
            <p:cNvPr id="18" name="Straight Arrow Connector 17"/>
            <p:cNvCxnSpPr>
              <a:stCxn id="8" idx="3"/>
              <a:endCxn id="13" idx="1"/>
            </p:cNvCxnSpPr>
            <p:nvPr/>
          </p:nvCxnSpPr>
          <p:spPr>
            <a:xfrm flipV="1">
              <a:off x="2910380" y="1815162"/>
              <a:ext cx="1069914" cy="4153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9"/>
            <p:cNvCxnSpPr>
              <a:stCxn id="7" idx="3"/>
              <a:endCxn id="14" idx="1"/>
            </p:cNvCxnSpPr>
            <p:nvPr/>
          </p:nvCxnSpPr>
          <p:spPr>
            <a:xfrm>
              <a:off x="2910380" y="1699247"/>
              <a:ext cx="1069914" cy="8080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22"/>
            <p:cNvCxnSpPr>
              <a:stCxn id="7" idx="3"/>
              <a:endCxn id="15" idx="1"/>
            </p:cNvCxnSpPr>
            <p:nvPr/>
          </p:nvCxnSpPr>
          <p:spPr>
            <a:xfrm>
              <a:off x="2910380" y="1699247"/>
              <a:ext cx="1069914" cy="187370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6"/>
            <p:cNvCxnSpPr>
              <a:stCxn id="11" idx="3"/>
              <a:endCxn id="15" idx="1"/>
            </p:cNvCxnSpPr>
            <p:nvPr/>
          </p:nvCxnSpPr>
          <p:spPr>
            <a:xfrm flipV="1">
              <a:off x="3059995" y="3572948"/>
              <a:ext cx="920299" cy="2836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9"/>
            <p:cNvCxnSpPr>
              <a:stCxn id="11" idx="3"/>
              <a:endCxn id="14" idx="1"/>
            </p:cNvCxnSpPr>
            <p:nvPr/>
          </p:nvCxnSpPr>
          <p:spPr>
            <a:xfrm flipV="1">
              <a:off x="3059995" y="2507271"/>
              <a:ext cx="920299" cy="134933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32"/>
            <p:cNvCxnSpPr>
              <a:stCxn id="9" idx="3"/>
              <a:endCxn id="13" idx="1"/>
            </p:cNvCxnSpPr>
            <p:nvPr/>
          </p:nvCxnSpPr>
          <p:spPr>
            <a:xfrm flipV="1">
              <a:off x="2910380" y="1815162"/>
              <a:ext cx="1069914" cy="9704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35"/>
            <p:cNvCxnSpPr>
              <a:stCxn id="8" idx="3"/>
              <a:endCxn id="15" idx="1"/>
            </p:cNvCxnSpPr>
            <p:nvPr/>
          </p:nvCxnSpPr>
          <p:spPr>
            <a:xfrm>
              <a:off x="2910380" y="2230505"/>
              <a:ext cx="1069914" cy="13424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60"/>
          <p:cNvGrpSpPr/>
          <p:nvPr/>
        </p:nvGrpSpPr>
        <p:grpSpPr>
          <a:xfrm>
            <a:off x="5592090" y="1209061"/>
            <a:ext cx="628651" cy="2055978"/>
            <a:chOff x="6172199" y="2417801"/>
            <a:chExt cx="838201" cy="2741303"/>
          </a:xfrm>
        </p:grpSpPr>
        <p:sp>
          <p:nvSpPr>
            <p:cNvPr id="26" name="Flowchart: Document 4"/>
            <p:cNvSpPr/>
            <p:nvPr/>
          </p:nvSpPr>
          <p:spPr>
            <a:xfrm>
              <a:off x="6172199" y="2417801"/>
              <a:ext cx="833911" cy="406332"/>
            </a:xfrm>
            <a:prstGeom prst="flowChartDocumen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doc1</a:t>
              </a:r>
            </a:p>
          </p:txBody>
        </p:sp>
        <p:sp>
          <p:nvSpPr>
            <p:cNvPr id="27" name="Flowchart: Document 14"/>
            <p:cNvSpPr/>
            <p:nvPr/>
          </p:nvSpPr>
          <p:spPr>
            <a:xfrm>
              <a:off x="6172200" y="3025503"/>
              <a:ext cx="833899" cy="413477"/>
            </a:xfrm>
            <a:prstGeom prst="flowChartDocumen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doc2</a:t>
              </a:r>
            </a:p>
          </p:txBody>
        </p:sp>
        <p:sp>
          <p:nvSpPr>
            <p:cNvPr id="28" name="Flowchart: Document 15"/>
            <p:cNvSpPr/>
            <p:nvPr/>
          </p:nvSpPr>
          <p:spPr>
            <a:xfrm>
              <a:off x="6172200" y="3688794"/>
              <a:ext cx="833898" cy="429720"/>
            </a:xfrm>
            <a:prstGeom prst="flowChartDocumen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doc3</a:t>
              </a:r>
            </a:p>
          </p:txBody>
        </p:sp>
        <p:sp>
          <p:nvSpPr>
            <p:cNvPr id="29" name="Flowchart: Document 16"/>
            <p:cNvSpPr/>
            <p:nvPr/>
          </p:nvSpPr>
          <p:spPr>
            <a:xfrm>
              <a:off x="6172200" y="4764888"/>
              <a:ext cx="838200" cy="394216"/>
            </a:xfrm>
            <a:prstGeom prst="flowChartDocumen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doc-N</a:t>
              </a:r>
            </a:p>
          </p:txBody>
        </p:sp>
        <p:sp>
          <p:nvSpPr>
            <p:cNvPr id="30" name="TextBox 44"/>
            <p:cNvSpPr txBox="1"/>
            <p:nvPr/>
          </p:nvSpPr>
          <p:spPr>
            <a:xfrm>
              <a:off x="6343419" y="4191000"/>
              <a:ext cx="406523" cy="4001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1350" dirty="0"/>
                <a:t>…</a:t>
              </a:r>
            </a:p>
          </p:txBody>
        </p:sp>
      </p:grpSp>
      <p:grpSp>
        <p:nvGrpSpPr>
          <p:cNvPr id="31" name="Group 2047"/>
          <p:cNvGrpSpPr/>
          <p:nvPr/>
        </p:nvGrpSpPr>
        <p:grpSpPr>
          <a:xfrm>
            <a:off x="4802187" y="1531155"/>
            <a:ext cx="800296" cy="1755772"/>
            <a:chOff x="4814211" y="1713255"/>
            <a:chExt cx="1067065" cy="2341031"/>
          </a:xfrm>
        </p:grpSpPr>
        <p:cxnSp>
          <p:nvCxnSpPr>
            <p:cNvPr id="32" name="Straight Arrow Connector 38"/>
            <p:cNvCxnSpPr>
              <a:cxnSpLocks/>
              <a:stCxn id="13" idx="3"/>
              <a:endCxn id="26" idx="1"/>
            </p:cNvCxnSpPr>
            <p:nvPr/>
          </p:nvCxnSpPr>
          <p:spPr>
            <a:xfrm flipV="1">
              <a:off x="4814211" y="1713255"/>
              <a:ext cx="1067062" cy="11090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41"/>
            <p:cNvCxnSpPr>
              <a:cxnSpLocks/>
              <a:stCxn id="15" idx="3"/>
              <a:endCxn id="26" idx="1"/>
            </p:cNvCxnSpPr>
            <p:nvPr/>
          </p:nvCxnSpPr>
          <p:spPr>
            <a:xfrm flipV="1">
              <a:off x="4886882" y="1713255"/>
              <a:ext cx="994393" cy="186869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45"/>
            <p:cNvCxnSpPr>
              <a:stCxn id="14" idx="3"/>
              <a:endCxn id="29" idx="1"/>
            </p:cNvCxnSpPr>
            <p:nvPr/>
          </p:nvCxnSpPr>
          <p:spPr>
            <a:xfrm>
              <a:off x="4814212" y="2516272"/>
              <a:ext cx="1067064" cy="153801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48"/>
            <p:cNvCxnSpPr>
              <a:stCxn id="13" idx="3"/>
              <a:endCxn id="29" idx="1"/>
            </p:cNvCxnSpPr>
            <p:nvPr/>
          </p:nvCxnSpPr>
          <p:spPr>
            <a:xfrm>
              <a:off x="4814211" y="1824162"/>
              <a:ext cx="1067064" cy="22301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1"/>
            <p:cNvCxnSpPr>
              <a:cxnSpLocks/>
              <a:stCxn id="15" idx="3"/>
              <a:endCxn id="27" idx="1"/>
            </p:cNvCxnSpPr>
            <p:nvPr/>
          </p:nvCxnSpPr>
          <p:spPr>
            <a:xfrm flipV="1">
              <a:off x="4886881" y="2324530"/>
              <a:ext cx="994394" cy="125741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55"/>
            <p:cNvCxnSpPr>
              <a:cxnSpLocks/>
              <a:stCxn id="13" idx="3"/>
              <a:endCxn id="27" idx="1"/>
            </p:cNvCxnSpPr>
            <p:nvPr/>
          </p:nvCxnSpPr>
          <p:spPr>
            <a:xfrm>
              <a:off x="4814211" y="1824162"/>
              <a:ext cx="1067064" cy="50036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56"/>
            <p:cNvCxnSpPr>
              <a:cxnSpLocks/>
              <a:stCxn id="13" idx="3"/>
              <a:endCxn id="28" idx="1"/>
            </p:cNvCxnSpPr>
            <p:nvPr/>
          </p:nvCxnSpPr>
          <p:spPr>
            <a:xfrm>
              <a:off x="4814211" y="1824162"/>
              <a:ext cx="1067064" cy="117178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67"/>
          <p:cNvGrpSpPr/>
          <p:nvPr/>
        </p:nvGrpSpPr>
        <p:grpSpPr>
          <a:xfrm>
            <a:off x="3374323" y="1527399"/>
            <a:ext cx="2228159" cy="1759528"/>
            <a:chOff x="1958779" y="-610510"/>
            <a:chExt cx="2970888" cy="2346038"/>
          </a:xfrm>
        </p:grpSpPr>
        <p:cxnSp>
          <p:nvCxnSpPr>
            <p:cNvPr id="40" name="Straight Arrow Connector 68"/>
            <p:cNvCxnSpPr>
              <a:cxnSpLocks/>
              <a:stCxn id="11" idx="3"/>
              <a:endCxn id="26" idx="1"/>
            </p:cNvCxnSpPr>
            <p:nvPr/>
          </p:nvCxnSpPr>
          <p:spPr>
            <a:xfrm flipV="1">
              <a:off x="2108394" y="-605502"/>
              <a:ext cx="2821272" cy="215235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69"/>
            <p:cNvCxnSpPr>
              <a:cxnSpLocks/>
              <a:stCxn id="11" idx="3"/>
              <a:endCxn id="27" idx="1"/>
            </p:cNvCxnSpPr>
            <p:nvPr/>
          </p:nvCxnSpPr>
          <p:spPr>
            <a:xfrm flipV="1">
              <a:off x="2108394" y="5773"/>
              <a:ext cx="2821273" cy="154107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0"/>
            <p:cNvCxnSpPr>
              <a:cxnSpLocks/>
              <a:stCxn id="11" idx="3"/>
              <a:endCxn id="28" idx="1"/>
            </p:cNvCxnSpPr>
            <p:nvPr/>
          </p:nvCxnSpPr>
          <p:spPr>
            <a:xfrm flipV="1">
              <a:off x="2108394" y="677185"/>
              <a:ext cx="2821273" cy="86966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71"/>
            <p:cNvCxnSpPr>
              <a:stCxn id="9" idx="3"/>
              <a:endCxn id="29" idx="1"/>
            </p:cNvCxnSpPr>
            <p:nvPr/>
          </p:nvCxnSpPr>
          <p:spPr>
            <a:xfrm>
              <a:off x="1958779" y="475817"/>
              <a:ext cx="2970888" cy="125971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72"/>
            <p:cNvCxnSpPr>
              <a:cxnSpLocks/>
              <a:stCxn id="8" idx="3"/>
              <a:endCxn id="28" idx="1"/>
            </p:cNvCxnSpPr>
            <p:nvPr/>
          </p:nvCxnSpPr>
          <p:spPr>
            <a:xfrm>
              <a:off x="1958779" y="-79252"/>
              <a:ext cx="2970888" cy="75643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73"/>
            <p:cNvCxnSpPr>
              <a:cxnSpLocks/>
              <a:stCxn id="7" idx="3"/>
              <a:endCxn id="26" idx="1"/>
            </p:cNvCxnSpPr>
            <p:nvPr/>
          </p:nvCxnSpPr>
          <p:spPr>
            <a:xfrm>
              <a:off x="1958779" y="-610510"/>
              <a:ext cx="2970887" cy="500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51155" y="3372178"/>
            <a:ext cx="4227919" cy="14003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700" dirty="0"/>
              <a:t>输入：文档集合（</a:t>
            </a:r>
            <a:r>
              <a:rPr lang="en-US" altLang="zh-CN" sz="1700" dirty="0">
                <a:solidFill>
                  <a:srgbClr val="C00000"/>
                </a:solidFill>
              </a:rPr>
              <a:t>Bag</a:t>
            </a:r>
            <a:r>
              <a:rPr lang="zh-CN" altLang="en-US" sz="1700" dirty="0">
                <a:solidFill>
                  <a:srgbClr val="C00000"/>
                </a:solidFill>
              </a:rPr>
              <a:t> </a:t>
            </a:r>
            <a:r>
              <a:rPr lang="en-US" altLang="zh-CN" sz="1700" dirty="0">
                <a:solidFill>
                  <a:srgbClr val="C00000"/>
                </a:solidFill>
              </a:rPr>
              <a:t>of</a:t>
            </a:r>
            <a:r>
              <a:rPr lang="zh-CN" altLang="en-US" sz="1700" dirty="0">
                <a:solidFill>
                  <a:srgbClr val="C00000"/>
                </a:solidFill>
              </a:rPr>
              <a:t> </a:t>
            </a:r>
            <a:r>
              <a:rPr lang="en-US" altLang="zh-CN" sz="1700" dirty="0">
                <a:solidFill>
                  <a:srgbClr val="C00000"/>
                </a:solidFill>
              </a:rPr>
              <a:t>words</a:t>
            </a:r>
            <a:r>
              <a:rPr lang="zh-CN" altLang="en-US" sz="1700" dirty="0">
                <a:solidFill>
                  <a:srgbClr val="C00000"/>
                </a:solidFill>
              </a:rPr>
              <a:t>表达</a:t>
            </a:r>
            <a:r>
              <a:rPr lang="zh-CN" altLang="en-US" sz="1700" dirty="0"/>
              <a:t>）</a:t>
            </a:r>
            <a:endParaRPr lang="en-US" altLang="zh-CN" sz="17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700" dirty="0"/>
              <a:t>目标：发现文档中</a:t>
            </a:r>
            <a:r>
              <a:rPr lang="zh-CN" altLang="en-US" sz="1700" dirty="0">
                <a:solidFill>
                  <a:srgbClr val="C00000"/>
                </a:solidFill>
              </a:rPr>
              <a:t>“潜在的”话题</a:t>
            </a:r>
            <a:endParaRPr lang="en-US" altLang="zh-CN" sz="1700" dirty="0">
              <a:solidFill>
                <a:srgbClr val="C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700" dirty="0"/>
              <a:t>输出</a:t>
            </a:r>
            <a:endParaRPr lang="en-US" altLang="zh-CN" sz="17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700" dirty="0">
                <a:solidFill>
                  <a:srgbClr val="C00000"/>
                </a:solidFill>
              </a:rPr>
              <a:t>潜在话题</a:t>
            </a:r>
            <a:r>
              <a:rPr lang="zh-CN" altLang="en-US" sz="1700" dirty="0"/>
              <a:t>（</a:t>
            </a:r>
            <a:r>
              <a:rPr lang="zh-CN" altLang="en-US" sz="1700" dirty="0">
                <a:solidFill>
                  <a:srgbClr val="C00000"/>
                </a:solidFill>
              </a:rPr>
              <a:t>不同权重的词</a:t>
            </a:r>
            <a:r>
              <a:rPr lang="zh-CN" altLang="en-US" sz="1700" dirty="0"/>
              <a:t>）</a:t>
            </a:r>
            <a:endParaRPr lang="en-US" altLang="zh-CN" sz="17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700" b="1" dirty="0">
                <a:solidFill>
                  <a:srgbClr val="C00000"/>
                </a:solidFill>
              </a:rPr>
              <a:t>用话题表达</a:t>
            </a:r>
            <a:r>
              <a:rPr lang="zh-CN" altLang="en-US" sz="1700" dirty="0">
                <a:solidFill>
                  <a:srgbClr val="C00000"/>
                </a:solidFill>
              </a:rPr>
              <a:t>的文档</a:t>
            </a:r>
            <a:endParaRPr lang="en-US" altLang="zh-CN" sz="1700" dirty="0">
              <a:solidFill>
                <a:srgbClr val="C00000"/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873DEB8-5DC8-4CEF-87C7-BC92FAA8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639460"/>
            <a:ext cx="4349735" cy="8768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580011D-6861-446C-8762-04F38FA26A61}"/>
              </a:ext>
            </a:extLst>
          </p:cNvPr>
          <p:cNvSpPr/>
          <p:nvPr/>
        </p:nvSpPr>
        <p:spPr>
          <a:xfrm>
            <a:off x="7400166" y="3823119"/>
            <a:ext cx="137565" cy="3483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F43C7DE-9A03-43ED-867E-E423DFC9DC2B}"/>
              </a:ext>
            </a:extLst>
          </p:cNvPr>
          <p:cNvSpPr/>
          <p:nvPr/>
        </p:nvSpPr>
        <p:spPr>
          <a:xfrm>
            <a:off x="6217515" y="3525160"/>
            <a:ext cx="466506" cy="1557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12A3C69-75E8-45C0-9C9C-D2ACC0E6ADAB}"/>
              </a:ext>
            </a:extLst>
          </p:cNvPr>
          <p:cNvSpPr/>
          <p:nvPr/>
        </p:nvSpPr>
        <p:spPr>
          <a:xfrm>
            <a:off x="3665692" y="4313055"/>
            <a:ext cx="2612344" cy="495667"/>
          </a:xfrm>
          <a:custGeom>
            <a:avLst/>
            <a:gdLst>
              <a:gd name="connsiteX0" fmla="*/ 0 w 2612344"/>
              <a:gd name="connsiteY0" fmla="*/ 60690 h 495667"/>
              <a:gd name="connsiteX1" fmla="*/ 1011504 w 2612344"/>
              <a:gd name="connsiteY1" fmla="*/ 436970 h 495667"/>
              <a:gd name="connsiteX2" fmla="*/ 2006825 w 2612344"/>
              <a:gd name="connsiteY2" fmla="*/ 481476 h 495667"/>
              <a:gd name="connsiteX3" fmla="*/ 2520669 w 2612344"/>
              <a:gd name="connsiteY3" fmla="*/ 303451 h 495667"/>
              <a:gd name="connsiteX4" fmla="*/ 2609681 w 2612344"/>
              <a:gd name="connsiteY4" fmla="*/ 0 h 49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344" h="495667">
                <a:moveTo>
                  <a:pt x="0" y="60690"/>
                </a:moveTo>
                <a:cubicBezTo>
                  <a:pt x="338516" y="213764"/>
                  <a:pt x="677033" y="366839"/>
                  <a:pt x="1011504" y="436970"/>
                </a:cubicBezTo>
                <a:cubicBezTo>
                  <a:pt x="1345975" y="507101"/>
                  <a:pt x="1755298" y="503729"/>
                  <a:pt x="2006825" y="481476"/>
                </a:cubicBezTo>
                <a:cubicBezTo>
                  <a:pt x="2258352" y="459223"/>
                  <a:pt x="2420193" y="383697"/>
                  <a:pt x="2520669" y="303451"/>
                </a:cubicBezTo>
                <a:cubicBezTo>
                  <a:pt x="2621145" y="223205"/>
                  <a:pt x="2615413" y="111602"/>
                  <a:pt x="2609681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058B4CF-76D4-429F-9FEE-13D5A54A056F}"/>
              </a:ext>
            </a:extLst>
          </p:cNvPr>
          <p:cNvSpPr/>
          <p:nvPr/>
        </p:nvSpPr>
        <p:spPr>
          <a:xfrm>
            <a:off x="2884811" y="4268549"/>
            <a:ext cx="4758116" cy="717240"/>
          </a:xfrm>
          <a:custGeom>
            <a:avLst/>
            <a:gdLst>
              <a:gd name="connsiteX0" fmla="*/ 0 w 4758116"/>
              <a:gd name="connsiteY0" fmla="*/ 360095 h 717240"/>
              <a:gd name="connsiteX1" fmla="*/ 1246173 w 4758116"/>
              <a:gd name="connsiteY1" fmla="*/ 635224 h 717240"/>
              <a:gd name="connsiteX2" fmla="*/ 3180170 w 4758116"/>
              <a:gd name="connsiteY2" fmla="*/ 708053 h 717240"/>
              <a:gd name="connsiteX3" fmla="*/ 4406113 w 4758116"/>
              <a:gd name="connsiteY3" fmla="*/ 461246 h 717240"/>
              <a:gd name="connsiteX4" fmla="*/ 4758116 w 4758116"/>
              <a:gd name="connsiteY4" fmla="*/ 0 h 71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8116" h="717240">
                <a:moveTo>
                  <a:pt x="0" y="360095"/>
                </a:moveTo>
                <a:cubicBezTo>
                  <a:pt x="358072" y="468663"/>
                  <a:pt x="716145" y="577231"/>
                  <a:pt x="1246173" y="635224"/>
                </a:cubicBezTo>
                <a:cubicBezTo>
                  <a:pt x="1776201" y="693217"/>
                  <a:pt x="2653513" y="737049"/>
                  <a:pt x="3180170" y="708053"/>
                </a:cubicBezTo>
                <a:cubicBezTo>
                  <a:pt x="3706827" y="679057"/>
                  <a:pt x="4143122" y="579255"/>
                  <a:pt x="4406113" y="461246"/>
                </a:cubicBezTo>
                <a:cubicBezTo>
                  <a:pt x="4669104" y="343237"/>
                  <a:pt x="4713610" y="171618"/>
                  <a:pt x="4758116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更多的话题模型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采用不同的方式建模</a:t>
            </a:r>
            <a:r>
              <a:rPr kumimoji="1" lang="zh-CN" altLang="en-US" dirty="0">
                <a:solidFill>
                  <a:srgbClr val="C00000"/>
                </a:solidFill>
              </a:rPr>
              <a:t>单词在文档</a:t>
            </a:r>
            <a:r>
              <a:rPr kumimoji="1" lang="zh-CN" altLang="en-US" dirty="0"/>
              <a:t>中的</a:t>
            </a:r>
            <a:r>
              <a:rPr kumimoji="1" lang="zh-CN" altLang="en-US" dirty="0">
                <a:solidFill>
                  <a:srgbClr val="C00000"/>
                </a:solidFill>
              </a:rPr>
              <a:t>共现</a:t>
            </a:r>
            <a:r>
              <a:rPr kumimoji="1" lang="zh-CN" altLang="en-US" dirty="0"/>
              <a:t>关系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</a:t>
            </a:r>
            <a:r>
              <a:rPr kumimoji="1" lang="zh-CN" altLang="en-US" dirty="0">
                <a:solidFill>
                  <a:srgbClr val="C00000"/>
                </a:solidFill>
              </a:rPr>
              <a:t>矩阵分解</a:t>
            </a:r>
            <a:r>
              <a:rPr kumimoji="1" lang="zh-CN" altLang="en-US" dirty="0"/>
              <a:t>的方法，如：</a:t>
            </a:r>
            <a:r>
              <a:rPr kumimoji="1" lang="en-US" altLang="zh-CN" dirty="0"/>
              <a:t>LSI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</a:t>
            </a:r>
            <a:r>
              <a:rPr kumimoji="1" lang="zh-CN" altLang="en-US" dirty="0">
                <a:solidFill>
                  <a:srgbClr val="C00000"/>
                </a:solidFill>
              </a:rPr>
              <a:t>概率图</a:t>
            </a:r>
            <a:r>
              <a:rPr kumimoji="1" lang="zh-CN" altLang="en-US" dirty="0"/>
              <a:t>的方法，如：</a:t>
            </a:r>
            <a:r>
              <a:rPr kumimoji="1" lang="en-US" altLang="zh-CN" dirty="0"/>
              <a:t>PLSI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LDA</a:t>
            </a:r>
            <a:r>
              <a:rPr kumimoji="1" lang="zh-CN" altLang="en-US" dirty="0"/>
              <a:t>（最广为使用的话题模型）等</a:t>
            </a:r>
          </a:p>
          <a:p>
            <a:pPr lvl="1"/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09EEC-7A14-3B40-B9F9-DCFCF6BB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82" y="2482874"/>
            <a:ext cx="2416930" cy="1435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42C623-21AC-AE42-8AA9-B209C181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8" y="2482859"/>
            <a:ext cx="2320968" cy="1334679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6ACFB302-CED3-534E-A8FC-D36202CF0B4E}"/>
              </a:ext>
            </a:extLst>
          </p:cNvPr>
          <p:cNvSpPr/>
          <p:nvPr/>
        </p:nvSpPr>
        <p:spPr>
          <a:xfrm>
            <a:off x="4337917" y="2985342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848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76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、独热编码？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、绝对词频，相对词频？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、逆文档频率？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、词项文旦矩阵，词项表示，文档表示？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、分布式表示？</a:t>
            </a:r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、潜在语义分析，降维，词项表示，文档表示？</a:t>
            </a:r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、潜在语义分析与话题模型？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283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独热编码（</a:t>
            </a:r>
            <a:r>
              <a:rPr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One Hot Encoding</a:t>
            </a:r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假设有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个文档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如何采用独热编码进行表示？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）建立字典表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）表示各个单词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）表示文档</a:t>
            </a:r>
            <a:endParaRPr lang="en-US" altLang="zh-CN" sz="1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52570" y="1304270"/>
            <a:ext cx="4572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Doc1: I am a boy a boy.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Doc2: You are a girl a girl.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</a:rPr>
              <a:t>Doc3: We are different, different, different.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493113"/>
              </p:ext>
            </p:extLst>
          </p:nvPr>
        </p:nvGraphicFramePr>
        <p:xfrm>
          <a:off x="1082675" y="3226445"/>
          <a:ext cx="68008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85">
                  <a:extLst>
                    <a:ext uri="{9D8B030D-6E8A-4147-A177-3AD203B41FA5}">
                      <a16:colId xmlns:a16="http://schemas.microsoft.com/office/drawing/2014/main" val="895772723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3471511237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4284156766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3896722263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4072923804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2517642442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1714004552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424747329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1856116228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2445920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800" dirty="0">
                          <a:effectLst/>
                        </a:rPr>
                        <a:t>字典表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am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boy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you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are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girl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we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different</a:t>
                      </a:r>
                      <a:endParaRPr lang="zh-CN" sz="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30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doc1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81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doc2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88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doc3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536637"/>
                  </a:ext>
                </a:extLst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1767840" y="3649980"/>
            <a:ext cx="5829300" cy="25527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767840" y="4051965"/>
            <a:ext cx="5829300" cy="25527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767840" y="4415850"/>
            <a:ext cx="5829300" cy="25527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01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7048</TotalTime>
  <Words>6295</Words>
  <Application>Microsoft Office PowerPoint</Application>
  <PresentationFormat>全屏显示(16:9)</PresentationFormat>
  <Paragraphs>1074</Paragraphs>
  <Slides>83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7" baseType="lpstr">
      <vt:lpstr>Helvetica Neue</vt:lpstr>
      <vt:lpstr>Inter</vt:lpstr>
      <vt:lpstr>Mangal</vt:lpstr>
      <vt:lpstr>宋体</vt:lpstr>
      <vt:lpstr>Microsoft YaHei</vt:lpstr>
      <vt:lpstr>Microsoft YaHei</vt:lpstr>
      <vt:lpstr>Arial</vt:lpstr>
      <vt:lpstr>Calibri</vt:lpstr>
      <vt:lpstr>Cambria Math</vt:lpstr>
      <vt:lpstr>Times</vt:lpstr>
      <vt:lpstr>Times New Roman</vt:lpstr>
      <vt:lpstr>Wingdings</vt:lpstr>
      <vt:lpstr>清风素材 https://12sc.taobao.com/</vt:lpstr>
      <vt:lpstr>Document</vt:lpstr>
      <vt:lpstr>PowerPoint 演示文稿</vt:lpstr>
      <vt:lpstr>文本模块涉及的内容</vt:lpstr>
      <vt:lpstr>文本表示1：TF-IDF、SVD</vt:lpstr>
      <vt:lpstr>PowerPoint 演示文稿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文本表示1：TF-IDF、SVD</vt:lpstr>
      <vt:lpstr>文本表示1：TF-IDF、SVD</vt:lpstr>
      <vt:lpstr>pause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403</cp:revision>
  <cp:lastPrinted>2020-03-27T09:34:47Z</cp:lastPrinted>
  <dcterms:created xsi:type="dcterms:W3CDTF">2015-01-23T04:02:45Z</dcterms:created>
  <dcterms:modified xsi:type="dcterms:W3CDTF">2024-09-04T10:18:46Z</dcterms:modified>
  <cp:category/>
  <cp:contentStatus>12sc.taobao.com</cp:contentStatus>
</cp:coreProperties>
</file>